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4" r:id="rId1"/>
    <p:sldMasterId id="2147483670" r:id="rId2"/>
    <p:sldMasterId id="2147483674" r:id="rId3"/>
  </p:sldMasterIdLst>
  <p:notesMasterIdLst>
    <p:notesMasterId r:id="rId13"/>
  </p:notesMasterIdLst>
  <p:handoutMasterIdLst>
    <p:handoutMasterId r:id="rId14"/>
  </p:handoutMasterIdLst>
  <p:sldIdLst>
    <p:sldId id="269" r:id="rId4"/>
    <p:sldId id="289" r:id="rId5"/>
    <p:sldId id="290" r:id="rId6"/>
    <p:sldId id="294" r:id="rId7"/>
    <p:sldId id="293" r:id="rId8"/>
    <p:sldId id="306" r:id="rId9"/>
    <p:sldId id="307" r:id="rId10"/>
    <p:sldId id="299" r:id="rId11"/>
    <p:sldId id="274" r:id="rId12"/>
  </p:sldIdLst>
  <p:sldSz cx="12192000" cy="6858000"/>
  <p:notesSz cx="6858000" cy="9144000"/>
  <p:embeddedFontLst>
    <p:embeddedFont>
      <p:font typeface="맑은 고딕" panose="020B0503020000020004" pitchFamily="34" charset="-127"/>
      <p:regular r:id="rId15"/>
      <p:bold r:id="rId16"/>
    </p:embeddedFont>
    <p:embeddedFont>
      <p:font typeface="서울남산체 B" panose="02020603020101020101" pitchFamily="18" charset="-127"/>
      <p:bold r:id="rId17"/>
    </p:embeddedFont>
    <p:embeddedFont>
      <p:font typeface="서울남산체 EB" panose="02020603020101020101" pitchFamily="18" charset="-127"/>
      <p:bold r:id="rId18"/>
    </p:embeddedFont>
    <p:embeddedFont>
      <p:font typeface="서울남산체 L" panose="02020603020101020101" pitchFamily="18" charset="-127"/>
      <p:regular r:id="rId19"/>
    </p:embeddedFont>
    <p:embeddedFont>
      <p:font typeface="서울남산체 M" panose="02020603020101020101" pitchFamily="18" charset="-127"/>
      <p:regular r:id="rId20"/>
    </p:embeddedFont>
    <p:embeddedFont>
      <p:font typeface="Cambria Math" panose="02040503050406030204" pitchFamily="18" charset="0"/>
      <p:regular r:id="rId21"/>
    </p:embeddedFont>
    <p:embeddedFont>
      <p:font typeface="SeoulNamsan L" panose="02020403020101020101" pitchFamily="18" charset="-127"/>
      <p:regular r:id="rId22"/>
    </p:embeddedFont>
    <p:embeddedFont>
      <p:font typeface="SeoulNamsan M" panose="02020603020101020101" pitchFamily="18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1C1"/>
    <a:srgbClr val="2E75B6"/>
    <a:srgbClr val="1C476E"/>
    <a:srgbClr val="5799D5"/>
    <a:srgbClr val="FFFFFF"/>
    <a:srgbClr val="FCB2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03" autoAdjust="0"/>
    <p:restoredTop sz="91716" autoAdjust="0"/>
  </p:normalViewPr>
  <p:slideViewPr>
    <p:cSldViewPr snapToGrid="0">
      <p:cViewPr varScale="1">
        <p:scale>
          <a:sx n="136" d="100"/>
          <a:sy n="136" d="100"/>
        </p:scale>
        <p:origin x="140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0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46E7E-6CE1-4F62-BC39-1BE7148D0D0D}" type="datetimeFigureOut">
              <a:rPr lang="ko-KR" altLang="en-US" smtClean="0"/>
              <a:t>2022. 10. 17.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56489-CFDC-4DF4-92D1-C366C0FB1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840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A1C54-2D0D-48EB-888A-9786B070F533}" type="datetimeFigureOut">
              <a:rPr lang="ko-KR" altLang="en-US" smtClean="0"/>
              <a:t>2022. 10. 17.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2C913-610E-4BF0-B55F-9CE65BBA65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976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5171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941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R="0" lvl="0" defTabSz="914400" rtl="0" eaLnBrk="1" fontAlgn="auto" latinLnBrk="1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</p:txBody>
          </p:sp>
        </mc:Choice>
        <mc:Fallback xmlns="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R="0" lvl="0" defTabSz="914400" rtl="0" eaLnBrk="1" fontAlgn="auto" latinLnBrk="1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대표적인 양자 알고리즘 중 하나인 </a:t>
                </a:r>
                <a:r>
                  <a:rPr kumimoji="0" lang="en-US" altLang="ko-KR" sz="12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grover</a:t>
                </a: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알고리즘은 </a:t>
                </a: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1996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년 로브 </a:t>
                </a:r>
                <a:r>
                  <a:rPr kumimoji="0" lang="ko-KR" altLang="en-US" sz="12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그루버에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의해 제안된 양자 검색 알고리즘으로 양자컴퓨터의 큐비트가 가지는 중첩</a:t>
                </a: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, 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얽힘 성질을 활용하여 </a:t>
                </a: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N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개의 정렬 되지 않은 데이터에 </a:t>
                </a:r>
                <a:r>
                  <a:rPr kumimoji="0" lang="ko-KR" altLang="en-US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서울남산체 L" panose="02020503020101020101" pitchFamily="18" charset="-127"/>
                  </a:rPr>
                  <a:t>√</a:t>
                </a:r>
                <a:r>
                  <a:rPr kumimoji="0" lang="en-US" altLang="ko-KR" sz="12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서울남산체 L" panose="02020503020101020101" pitchFamily="18" charset="-127"/>
                  </a:rPr>
                  <a:t>𝑁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ko-KR" altLang="en-US" sz="12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번 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검색하여 특정 데이터를 찾을 수 있게</a:t>
                </a:r>
                <a:r>
                  <a:rPr kumimoji="0" lang="ko-KR" altLang="en-US" sz="1200" b="0" i="0" u="none" strike="noStrike" kern="1200" cap="none" spc="0" normalizeH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해줍니다</a:t>
                </a:r>
                <a:r>
                  <a:rPr kumimoji="0" lang="en-US" altLang="ko-KR" sz="1200" b="0" i="0" u="none" strike="noStrike" kern="1200" cap="none" spc="0" normalizeH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.</a:t>
                </a:r>
              </a:p>
              <a:p>
                <a:pPr marR="0" lvl="0" defTabSz="914400" rtl="0" eaLnBrk="1" fontAlgn="auto" latinLnBrk="1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대칭키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암호의 비밀키 검색에 </a:t>
                </a:r>
                <a:r>
                  <a:rPr kumimoji="0" lang="ko-KR" altLang="en-US" sz="12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그루버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알고리즘을 적용할 경우 암호의 보안 강도가 절반으로 감소합니다</a:t>
                </a: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.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따라서 </a:t>
                </a:r>
                <a:r>
                  <a:rPr kumimoji="0" lang="ko-KR" altLang="en-US" sz="12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그루버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kumimoji="0" lang="ko-KR" altLang="en-US" sz="12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ㅇ라고리즘은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kumimoji="0" lang="ko-KR" altLang="en-US" sz="12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대칭키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kumimoji="0" lang="ko-KR" altLang="en-US" sz="12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암호드르이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양자 자원 추정에 사용됩니다</a:t>
                </a: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.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701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sz="14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</p:txBody>
          </p:sp>
        </mc:Choice>
        <mc:Fallback xmlns="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14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simon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문제는 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0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과 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1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로만 이루어진 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n-bit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의 서로 다른 입력 </a:t>
                </a:r>
                <a:r>
                  <a:rPr lang="en-US" altLang="ko-KR" sz="14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x,y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에 대해 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f(x)=f(y)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x=y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en-US" altLang="ko-KR" sz="14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xor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s</a:t>
                </a:r>
                <a:r>
                  <a:rPr lang="ko-KR" altLang="en-US" sz="14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를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만족하는 함수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f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가 주어졌을 때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,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s</a:t>
                </a:r>
                <a:r>
                  <a:rPr lang="ko-KR" altLang="en-US" sz="14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를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찾는 문제입니다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.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다니엘 </a:t>
                </a:r>
                <a:r>
                  <a:rPr lang="ko-KR" altLang="en-US" sz="14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시몬에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의해 제안된 사이먼 알고리즘은 양자 컴퓨팅 환경에서 사이먼 문제를 다항 시간 내에 풀 수 있게 도와주는 양자 알고리즘입니다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.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이는 </a:t>
                </a:r>
                <a:r>
                  <a:rPr lang="ko-KR" altLang="en-US" sz="14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대칭키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기반 암호 알고리즘의 양자 자원 추정에 사용될 수 있습니다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.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그림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1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은 사이먼 알고리즘을 양자 회로로 나타낸 것입니다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.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양자 회로는 </a:t>
                </a:r>
                <a:r>
                  <a:rPr lang="en-US" altLang="ko-KR" sz="1400" b="1" i="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서울남산체 L" panose="02020503020101020101" pitchFamily="18" charset="-127"/>
                  </a:rPr>
                  <a:t>𝑯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게이트와 다음과 같은 연산을 수행하는 쿼리 함수 </a:t>
                </a:r>
                <a:r>
                  <a:rPr lang="en-US" altLang="ko-KR" sz="1400" b="1" i="0">
                    <a:solidFill>
                      <a:prstClr val="black"/>
                    </a:solidFill>
                    <a:latin typeface="Cambria Math" panose="02040503050406030204" pitchFamily="18" charset="0"/>
                    <a:ea typeface="서울남산체 L" panose="02020503020101020101" pitchFamily="18" charset="-127"/>
                  </a:rPr>
                  <a:t>𝑸_𝒇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로 구성되어 있습니다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.</a:t>
                </a:r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02C913-610E-4BF0-B55F-9CE65BBA65D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7103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4725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933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9397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8417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2C913-610E-4BF0-B55F-9CE65BBA65D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26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223120"/>
            <a:ext cx="12192000" cy="2387600"/>
          </a:xfrm>
        </p:spPr>
        <p:txBody>
          <a:bodyPr anchor="ctr"/>
          <a:lstStyle>
            <a:lvl1pPr algn="ctr">
              <a:defRPr sz="6000" b="0">
                <a:latin typeface="+mj-ea"/>
                <a:ea typeface="+mj-ea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794871"/>
            <a:ext cx="12192001" cy="1655762"/>
          </a:xfrm>
        </p:spPr>
        <p:txBody>
          <a:bodyPr anchor="ctr"/>
          <a:lstStyle>
            <a:lvl1pPr marL="0" indent="0" algn="ctr">
              <a:buNone/>
              <a:defRPr sz="2400">
                <a:latin typeface="+mn-ea"/>
                <a:ea typeface="+mn-ea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6" y="6195047"/>
            <a:ext cx="3026852" cy="64278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202" y="6215220"/>
            <a:ext cx="1311798" cy="6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63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모서리가 둥근 직사각형 19"/>
          <p:cNvSpPr/>
          <p:nvPr userDrawn="1"/>
        </p:nvSpPr>
        <p:spPr>
          <a:xfrm>
            <a:off x="411920" y="207747"/>
            <a:ext cx="11368160" cy="762163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05777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648387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4863597" y="2208981"/>
            <a:ext cx="199407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1055592" y="1691017"/>
            <a:ext cx="10071852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1055592" y="2606858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1055592" y="3526039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9" name="텍스트 개체 틀 4"/>
          <p:cNvSpPr>
            <a:spLocks noGrp="1"/>
          </p:cNvSpPr>
          <p:nvPr>
            <p:ph type="body" sz="quarter" idx="29" hasCustomPrompt="1"/>
          </p:nvPr>
        </p:nvSpPr>
        <p:spPr>
          <a:xfrm>
            <a:off x="1055593" y="4441880"/>
            <a:ext cx="10071849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9A1001AF-7C71-4701-94B0-3772F84D3418}"/>
              </a:ext>
            </a:extLst>
          </p:cNvPr>
          <p:cNvSpPr/>
          <p:nvPr userDrawn="1"/>
        </p:nvSpPr>
        <p:spPr>
          <a:xfrm>
            <a:off x="1064556" y="1691018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9">
            <a:extLst>
              <a:ext uri="{FF2B5EF4-FFF2-40B4-BE49-F238E27FC236}">
                <a16:creationId xmlns:a16="http://schemas.microsoft.com/office/drawing/2014/main" id="{D9E18A4C-9D39-4312-9D41-EA0FA0703DAD}"/>
              </a:ext>
            </a:extLst>
          </p:cNvPr>
          <p:cNvSpPr/>
          <p:nvPr userDrawn="1"/>
        </p:nvSpPr>
        <p:spPr>
          <a:xfrm>
            <a:off x="1064556" y="26036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9">
            <a:extLst>
              <a:ext uri="{FF2B5EF4-FFF2-40B4-BE49-F238E27FC236}">
                <a16:creationId xmlns:a16="http://schemas.microsoft.com/office/drawing/2014/main" id="{DD43020D-DDFD-4ED7-A112-51545002358E}"/>
              </a:ext>
            </a:extLst>
          </p:cNvPr>
          <p:cNvSpPr/>
          <p:nvPr userDrawn="1"/>
        </p:nvSpPr>
        <p:spPr>
          <a:xfrm>
            <a:off x="1064556" y="3532617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9">
            <a:extLst>
              <a:ext uri="{FF2B5EF4-FFF2-40B4-BE49-F238E27FC236}">
                <a16:creationId xmlns:a16="http://schemas.microsoft.com/office/drawing/2014/main" id="{7B5C337D-B310-4C62-8229-6DD25DC8C899}"/>
              </a:ext>
            </a:extLst>
          </p:cNvPr>
          <p:cNvSpPr/>
          <p:nvPr userDrawn="1"/>
        </p:nvSpPr>
        <p:spPr>
          <a:xfrm>
            <a:off x="1064556" y="44452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47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2767280"/>
            <a:ext cx="12191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0" dirty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9438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223120"/>
            <a:ext cx="12192000" cy="2387600"/>
          </a:xfrm>
        </p:spPr>
        <p:txBody>
          <a:bodyPr anchor="ctr"/>
          <a:lstStyle>
            <a:lvl1pPr algn="ctr">
              <a:defRPr sz="6000" b="0">
                <a:latin typeface="+mj-ea"/>
                <a:ea typeface="+mj-ea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794871"/>
            <a:ext cx="12192001" cy="1655762"/>
          </a:xfrm>
        </p:spPr>
        <p:txBody>
          <a:bodyPr anchor="ctr"/>
          <a:lstStyle>
            <a:lvl1pPr marL="0" indent="0" algn="ctr">
              <a:buNone/>
              <a:defRPr sz="2400">
                <a:latin typeface="+mn-ea"/>
                <a:ea typeface="+mn-ea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6" y="6195047"/>
            <a:ext cx="3026852" cy="64278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202" y="6215220"/>
            <a:ext cx="1311798" cy="6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851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4863597" y="2208981"/>
            <a:ext cx="199407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1055592" y="1691017"/>
            <a:ext cx="10071852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1055592" y="2606858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1055592" y="3526039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9" name="텍스트 개체 틀 4"/>
          <p:cNvSpPr>
            <a:spLocks noGrp="1"/>
          </p:cNvSpPr>
          <p:nvPr>
            <p:ph type="body" sz="quarter" idx="29" hasCustomPrompt="1"/>
          </p:nvPr>
        </p:nvSpPr>
        <p:spPr>
          <a:xfrm>
            <a:off x="1055593" y="4441880"/>
            <a:ext cx="10071849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9A1001AF-7C71-4701-94B0-3772F84D3418}"/>
              </a:ext>
            </a:extLst>
          </p:cNvPr>
          <p:cNvSpPr/>
          <p:nvPr userDrawn="1"/>
        </p:nvSpPr>
        <p:spPr>
          <a:xfrm>
            <a:off x="1064556" y="1691018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9">
            <a:extLst>
              <a:ext uri="{FF2B5EF4-FFF2-40B4-BE49-F238E27FC236}">
                <a16:creationId xmlns:a16="http://schemas.microsoft.com/office/drawing/2014/main" id="{D9E18A4C-9D39-4312-9D41-EA0FA0703DAD}"/>
              </a:ext>
            </a:extLst>
          </p:cNvPr>
          <p:cNvSpPr/>
          <p:nvPr userDrawn="1"/>
        </p:nvSpPr>
        <p:spPr>
          <a:xfrm>
            <a:off x="1064556" y="26036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9">
            <a:extLst>
              <a:ext uri="{FF2B5EF4-FFF2-40B4-BE49-F238E27FC236}">
                <a16:creationId xmlns:a16="http://schemas.microsoft.com/office/drawing/2014/main" id="{DD43020D-DDFD-4ED7-A112-51545002358E}"/>
              </a:ext>
            </a:extLst>
          </p:cNvPr>
          <p:cNvSpPr/>
          <p:nvPr userDrawn="1"/>
        </p:nvSpPr>
        <p:spPr>
          <a:xfrm>
            <a:off x="1064556" y="3532617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9">
            <a:extLst>
              <a:ext uri="{FF2B5EF4-FFF2-40B4-BE49-F238E27FC236}">
                <a16:creationId xmlns:a16="http://schemas.microsoft.com/office/drawing/2014/main" id="{7B5C337D-B310-4C62-8229-6DD25DC8C899}"/>
              </a:ext>
            </a:extLst>
          </p:cNvPr>
          <p:cNvSpPr/>
          <p:nvPr userDrawn="1"/>
        </p:nvSpPr>
        <p:spPr>
          <a:xfrm>
            <a:off x="1064556" y="44452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5920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2767280"/>
            <a:ext cx="12191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0" dirty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00514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223120"/>
            <a:ext cx="12192000" cy="2387600"/>
          </a:xfrm>
        </p:spPr>
        <p:txBody>
          <a:bodyPr anchor="ctr"/>
          <a:lstStyle>
            <a:lvl1pPr algn="ctr">
              <a:defRPr sz="6000" b="0">
                <a:latin typeface="+mj-ea"/>
                <a:ea typeface="+mj-ea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794871"/>
            <a:ext cx="12192001" cy="1655762"/>
          </a:xfrm>
        </p:spPr>
        <p:txBody>
          <a:bodyPr anchor="ctr"/>
          <a:lstStyle>
            <a:lvl1pPr marL="0" indent="0" algn="ctr">
              <a:buNone/>
              <a:defRPr sz="2400">
                <a:latin typeface="+mn-ea"/>
                <a:ea typeface="+mn-ea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6" y="6195047"/>
            <a:ext cx="3026852" cy="64278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202" y="6215220"/>
            <a:ext cx="1311798" cy="6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22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4863597" y="2208981"/>
            <a:ext cx="199407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1055592" y="1691017"/>
            <a:ext cx="10071852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1055592" y="2606858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1055592" y="3526039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9" name="텍스트 개체 틀 4"/>
          <p:cNvSpPr>
            <a:spLocks noGrp="1"/>
          </p:cNvSpPr>
          <p:nvPr>
            <p:ph type="body" sz="quarter" idx="29" hasCustomPrompt="1"/>
          </p:nvPr>
        </p:nvSpPr>
        <p:spPr>
          <a:xfrm>
            <a:off x="1055593" y="4441880"/>
            <a:ext cx="10071849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9A1001AF-7C71-4701-94B0-3772F84D3418}"/>
              </a:ext>
            </a:extLst>
          </p:cNvPr>
          <p:cNvSpPr/>
          <p:nvPr userDrawn="1"/>
        </p:nvSpPr>
        <p:spPr>
          <a:xfrm>
            <a:off x="1064556" y="1691018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9">
            <a:extLst>
              <a:ext uri="{FF2B5EF4-FFF2-40B4-BE49-F238E27FC236}">
                <a16:creationId xmlns:a16="http://schemas.microsoft.com/office/drawing/2014/main" id="{D9E18A4C-9D39-4312-9D41-EA0FA0703DAD}"/>
              </a:ext>
            </a:extLst>
          </p:cNvPr>
          <p:cNvSpPr/>
          <p:nvPr userDrawn="1"/>
        </p:nvSpPr>
        <p:spPr>
          <a:xfrm>
            <a:off x="1064556" y="26036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9">
            <a:extLst>
              <a:ext uri="{FF2B5EF4-FFF2-40B4-BE49-F238E27FC236}">
                <a16:creationId xmlns:a16="http://schemas.microsoft.com/office/drawing/2014/main" id="{DD43020D-DDFD-4ED7-A112-51545002358E}"/>
              </a:ext>
            </a:extLst>
          </p:cNvPr>
          <p:cNvSpPr/>
          <p:nvPr userDrawn="1"/>
        </p:nvSpPr>
        <p:spPr>
          <a:xfrm>
            <a:off x="1064556" y="3532617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9">
            <a:extLst>
              <a:ext uri="{FF2B5EF4-FFF2-40B4-BE49-F238E27FC236}">
                <a16:creationId xmlns:a16="http://schemas.microsoft.com/office/drawing/2014/main" id="{7B5C337D-B310-4C62-8229-6DD25DC8C899}"/>
              </a:ext>
            </a:extLst>
          </p:cNvPr>
          <p:cNvSpPr/>
          <p:nvPr userDrawn="1"/>
        </p:nvSpPr>
        <p:spPr>
          <a:xfrm>
            <a:off x="1064556" y="44452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35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2767280"/>
            <a:ext cx="12191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0" dirty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97942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666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9" r:id="rId3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3449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023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678363"/>
            <a:ext cx="12192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44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PLU</a:t>
            </a:r>
            <a:r>
              <a:rPr lang="ko-KR" altLang="en-US" sz="44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분해를 적용한</a:t>
            </a:r>
            <a:br>
              <a:rPr lang="en-US" altLang="ko-KR" sz="44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</a:br>
            <a:r>
              <a:rPr lang="ko-KR" altLang="en-US" sz="44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양자 회로 최적화 사례 연구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발표자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: 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양유진 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한성대학교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D7AF33-A28A-4C84-88AC-B557029FC07C}"/>
              </a:ext>
            </a:extLst>
          </p:cNvPr>
          <p:cNvSpPr txBox="1"/>
          <p:nvPr/>
        </p:nvSpPr>
        <p:spPr>
          <a:xfrm>
            <a:off x="3047487" y="1580122"/>
            <a:ext cx="60970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[KIISC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2022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구두 발표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]</a:t>
            </a:r>
            <a:endParaRPr lang="ko-KR" altLang="en-US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6322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서론</a:t>
            </a:r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039E311B-37ED-67DA-C423-41128152A833}"/>
              </a:ext>
            </a:extLst>
          </p:cNvPr>
          <p:cNvSpPr txBox="1">
            <a:spLocks/>
          </p:cNvSpPr>
          <p:nvPr/>
        </p:nvSpPr>
        <p:spPr>
          <a:xfrm>
            <a:off x="552103" y="1674721"/>
            <a:ext cx="10915133" cy="1016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양자 컴퓨터는 아직 개발이 이뤄지고 있기 때문에 사용할 수 있는 자원이 한정적</a:t>
            </a:r>
            <a:r>
              <a:rPr lang="en-US" altLang="ko-KR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.</a:t>
            </a:r>
          </a:p>
          <a:p>
            <a:pPr marL="0" marR="0" lvl="0" indent="0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→ 양자 회로 최적화</a:t>
            </a:r>
            <a:r>
              <a:rPr kumimoji="0" lang="en-US" altLang="ko-KR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(</a:t>
            </a:r>
            <a:r>
              <a:rPr lang="ko-KR" altLang="en-US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암호의 양자 자원</a:t>
            </a:r>
            <a:r>
              <a:rPr lang="en-US" altLang="ko-KR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,</a:t>
            </a:r>
            <a:r>
              <a:rPr lang="ko-KR" altLang="en-US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 깊이 최소화</a:t>
            </a:r>
            <a:r>
              <a:rPr lang="en-US" altLang="ko-KR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)</a:t>
            </a: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가 필요함</a:t>
            </a:r>
            <a:endParaRPr kumimoji="0" lang="en-US" altLang="ko-KR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서울남산체 M" panose="02020503020101020101" pitchFamily="18" charset="-127"/>
              <a:ea typeface="서울남산체 M" panose="02020503020101020101" pitchFamily="18" charset="-127"/>
            </a:endParaRPr>
          </a:p>
        </p:txBody>
      </p: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08D3B2FD-68D3-BEDF-ED27-3C093477C284}"/>
              </a:ext>
            </a:extLst>
          </p:cNvPr>
          <p:cNvSpPr txBox="1">
            <a:spLocks/>
          </p:cNvSpPr>
          <p:nvPr/>
        </p:nvSpPr>
        <p:spPr>
          <a:xfrm>
            <a:off x="508559" y="4587730"/>
            <a:ext cx="11073841" cy="1722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  <a:defRPr/>
            </a:pPr>
            <a:r>
              <a:rPr kumimoji="0" lang="en-US" altLang="ko-KR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oulNamsan M" panose="02020603020101020101" pitchFamily="18" charset="-127"/>
                <a:ea typeface="SeoulNamsan M" panose="02020603020101020101" pitchFamily="18" charset="-127"/>
              </a:rPr>
              <a:t>⇒ </a:t>
            </a:r>
            <a:r>
              <a:rPr lang="en-US" altLang="ko-KR" sz="2200" dirty="0">
                <a:solidFill>
                  <a:prstClr val="black"/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PLU</a:t>
            </a:r>
            <a:r>
              <a:rPr lang="ko-KR" altLang="en-US" sz="2200" dirty="0">
                <a:solidFill>
                  <a:prstClr val="black"/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 분해를 적용하여 암호 알고리즘</a:t>
            </a:r>
            <a:r>
              <a:rPr lang="en-US" altLang="ko-KR" sz="1800" dirty="0">
                <a:solidFill>
                  <a:prstClr val="black"/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(AES, SHA-256, </a:t>
            </a:r>
            <a:r>
              <a:rPr lang="en-US" altLang="ko-KR" sz="1800" dirty="0" err="1">
                <a:solidFill>
                  <a:prstClr val="black"/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LowMC</a:t>
            </a:r>
            <a:r>
              <a:rPr lang="en-US" altLang="ko-KR" sz="1800" dirty="0">
                <a:solidFill>
                  <a:prstClr val="black"/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)</a:t>
            </a:r>
            <a:r>
              <a:rPr lang="ko-KR" altLang="en-US" sz="2200" dirty="0">
                <a:solidFill>
                  <a:prstClr val="black"/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의 양자 회로를 최적화한 사례들을 살펴봄</a:t>
            </a:r>
            <a:r>
              <a:rPr lang="en-US" altLang="ko-KR" sz="2200" dirty="0">
                <a:solidFill>
                  <a:prstClr val="black"/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.</a:t>
            </a:r>
            <a:endParaRPr lang="ko-KR" altLang="en-US" sz="1600" dirty="0">
              <a:latin typeface="SeoulNamsan M" panose="02020603020101020101" pitchFamily="18" charset="-127"/>
              <a:ea typeface="SeoulNamsan M" panose="02020603020101020101" pitchFamily="18" charset="-127"/>
            </a:endParaRP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64B56C64-26DC-B80F-192D-8ED0C0A059AA}"/>
              </a:ext>
            </a:extLst>
          </p:cNvPr>
          <p:cNvSpPr txBox="1">
            <a:spLocks/>
          </p:cNvSpPr>
          <p:nvPr/>
        </p:nvSpPr>
        <p:spPr>
          <a:xfrm>
            <a:off x="552103" y="2592768"/>
            <a:ext cx="10915133" cy="1163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경량 암호 또한 비용이 제한되어 있음</a:t>
            </a:r>
            <a:endParaRPr kumimoji="0" lang="en-US" altLang="ko-KR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서울남산체 M" panose="02020503020101020101" pitchFamily="18" charset="-127"/>
              <a:ea typeface="서울남산체 M" panose="02020503020101020101" pitchFamily="18" charset="-127"/>
            </a:endParaRPr>
          </a:p>
          <a:p>
            <a:pPr marL="0" marR="0" lvl="0" indent="0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→ 선형 행렬 최적화를 적용하여 암호를 효율적으로 구현하는 연구들이 꾸준히 발표되고 있음</a:t>
            </a:r>
            <a:endParaRPr kumimoji="0" lang="en-US" altLang="ko-KR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서울남산체 M" panose="02020503020101020101" pitchFamily="18" charset="-127"/>
              <a:ea typeface="서울남산체 M" panose="02020503020101020101" pitchFamily="18" charset="-127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8D4BB6AD-288C-42EA-AF66-A7ABCEC4E880}"/>
              </a:ext>
            </a:extLst>
          </p:cNvPr>
          <p:cNvSpPr txBox="1">
            <a:spLocks/>
          </p:cNvSpPr>
          <p:nvPr/>
        </p:nvSpPr>
        <p:spPr>
          <a:xfrm>
            <a:off x="552103" y="3602397"/>
            <a:ext cx="11271521" cy="952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altLang="ko-KR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-</a:t>
            </a:r>
            <a:r>
              <a:rPr lang="ko-KR" altLang="en-US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 최적화 방법들 중 </a:t>
            </a:r>
            <a:r>
              <a:rPr lang="en-US" altLang="ko-KR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PLU</a:t>
            </a:r>
            <a:r>
              <a:rPr lang="ko-KR" altLang="en-US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 분해를 적용 </a:t>
            </a: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→</a:t>
            </a:r>
            <a:r>
              <a:rPr lang="ko-KR" altLang="en-US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 암호의 양자 회로를 최적화 구현한 연구들이 제안되었음</a:t>
            </a:r>
            <a:endParaRPr kumimoji="0" lang="en-US" altLang="ko-KR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서울남산체 M" panose="02020503020101020101" pitchFamily="18" charset="-127"/>
              <a:ea typeface="서울남산체 M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7146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사각형: 둥근 모서리 21">
            <a:extLst>
              <a:ext uri="{FF2B5EF4-FFF2-40B4-BE49-F238E27FC236}">
                <a16:creationId xmlns:a16="http://schemas.microsoft.com/office/drawing/2014/main" id="{00E797BF-710A-619D-58F8-10C2323B79E1}"/>
              </a:ext>
            </a:extLst>
          </p:cNvPr>
          <p:cNvSpPr/>
          <p:nvPr/>
        </p:nvSpPr>
        <p:spPr>
          <a:xfrm rot="18453044">
            <a:off x="8595658" y="4683485"/>
            <a:ext cx="251739" cy="1575059"/>
          </a:xfrm>
          <a:prstGeom prst="roundRect">
            <a:avLst>
              <a:gd name="adj" fmla="val 50000"/>
            </a:avLst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1">
            <a:extLst>
              <a:ext uri="{FF2B5EF4-FFF2-40B4-BE49-F238E27FC236}">
                <a16:creationId xmlns:a16="http://schemas.microsoft.com/office/drawing/2014/main" id="{A84B042B-9874-957F-3A2D-062D9DFFABE1}"/>
              </a:ext>
            </a:extLst>
          </p:cNvPr>
          <p:cNvSpPr/>
          <p:nvPr/>
        </p:nvSpPr>
        <p:spPr>
          <a:xfrm rot="18453044">
            <a:off x="8595658" y="2956448"/>
            <a:ext cx="251739" cy="1575059"/>
          </a:xfrm>
          <a:prstGeom prst="roundRect">
            <a:avLst>
              <a:gd name="adj" fmla="val 50000"/>
            </a:avLst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관련 연구</a:t>
            </a:r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2.1 PLU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분해</a:t>
            </a:r>
            <a:endParaRPr lang="ko-KR" altLang="en-US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텍스트 개체 틀 2">
                <a:extLst>
                  <a:ext uri="{FF2B5EF4-FFF2-40B4-BE49-F238E27FC236}">
                    <a16:creationId xmlns:a16="http://schemas.microsoft.com/office/drawing/2014/main" id="{45DA00D4-1F42-19BA-963C-9B4F4D899F8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29789" y="1627124"/>
                <a:ext cx="5555539" cy="1454695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R="0" lvl="0" defTabSz="914400" rtl="0" eaLnBrk="1" fontAlgn="auto" latinLnBrk="1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Tx/>
                  <a:buChar char="-"/>
                  <a:tabLst/>
                  <a:defRPr/>
                </a:pP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단위행렬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sz="1800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서울남산체 L" panose="02020503020101020101" pitchFamily="18" charset="-127"/>
                      </a:rPr>
                      <m:t>I</m:t>
                    </m:r>
                  </m:oMath>
                </a14:m>
                <a:r>
                  <a:rPr lang="ko-KR" altLang="en-US" sz="18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를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재배열한 연산행렬</a:t>
                </a:r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  <a:p>
                <a:pPr lvl="0">
                  <a:lnSpc>
                    <a:spcPct val="100000"/>
                  </a:lnSpc>
                  <a:buFontTx/>
                  <a:buChar char="-"/>
                  <a:defRPr/>
                </a:pP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행렬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P</a:t>
                </a:r>
                <a:r>
                  <a:rPr lang="ko-KR" altLang="en-US" sz="18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를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임의의 행렬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A 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앞에 곱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서울남산체 L" panose="02020503020101020101" pitchFamily="18" charset="-127"/>
                      </a:rPr>
                      <m:t>𝐴</m:t>
                    </m:r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) 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M" panose="02020503020101020101" pitchFamily="18" charset="-127"/>
                    <a:ea typeface="서울남산체 M" panose="02020503020101020101" pitchFamily="18" charset="-127"/>
                  </a:rPr>
                  <a:t>→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M" panose="02020503020101020101" pitchFamily="18" charset="-127"/>
                    <a:ea typeface="서울남산체 M" panose="02020503020101020101" pitchFamily="18" charset="-127"/>
                  </a:rPr>
                  <a:t> 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열 재배열</a:t>
                </a:r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  <a:p>
                <a:pPr>
                  <a:lnSpc>
                    <a:spcPct val="100000"/>
                  </a:lnSpc>
                  <a:buFontTx/>
                  <a:buChar char="-"/>
                  <a:defRPr/>
                </a:pP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행렬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P</a:t>
                </a:r>
                <a:r>
                  <a:rPr lang="ko-KR" altLang="en-US" sz="18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를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임의의 행렬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A 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뒤에 곱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서울남산체 L" panose="02020503020101020101" pitchFamily="18" charset="-127"/>
                      </a:rPr>
                      <m:t>𝑃</m:t>
                    </m:r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) 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M" panose="02020503020101020101" pitchFamily="18" charset="-127"/>
                    <a:ea typeface="서울남산체 M" panose="02020503020101020101" pitchFamily="18" charset="-127"/>
                  </a:rPr>
                  <a:t>→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M" panose="02020503020101020101" pitchFamily="18" charset="-127"/>
                    <a:ea typeface="서울남산체 M" panose="02020503020101020101" pitchFamily="18" charset="-127"/>
                  </a:rPr>
                  <a:t> 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행 재배열  </a:t>
                </a:r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</p:txBody>
          </p:sp>
        </mc:Choice>
        <mc:Fallback xmlns="">
          <p:sp>
            <p:nvSpPr>
              <p:cNvPr id="16" name="텍스트 개체 틀 2">
                <a:extLst>
                  <a:ext uri="{FF2B5EF4-FFF2-40B4-BE49-F238E27FC236}">
                    <a16:creationId xmlns:a16="http://schemas.microsoft.com/office/drawing/2014/main" id="{45DA00D4-1F42-19BA-963C-9B4F4D899F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9789" y="1627124"/>
                <a:ext cx="5555539" cy="1454695"/>
              </a:xfrm>
              <a:prstGeom prst="rect">
                <a:avLst/>
              </a:prstGeom>
              <a:blipFill>
                <a:blip r:embed="rId3"/>
                <a:stretch>
                  <a:fillRect l="-683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DE88AB-6105-9761-E4B2-51091DCA6A82}"/>
              </a:ext>
            </a:extLst>
          </p:cNvPr>
          <p:cNvSpPr txBox="1">
            <a:spLocks/>
          </p:cNvSpPr>
          <p:nvPr/>
        </p:nvSpPr>
        <p:spPr>
          <a:xfrm>
            <a:off x="1229789" y="3615628"/>
            <a:ext cx="6284883" cy="7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행렬의 </a:t>
            </a:r>
            <a:r>
              <a:rPr lang="ko-KR" altLang="en-US" sz="1800" dirty="0" err="1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주대각선을</a:t>
            </a: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기준으로 위쪽 항들의 값이 </a:t>
            </a:r>
            <a:r>
              <a:rPr lang="en-US" altLang="ko-KR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0</a:t>
            </a: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인 삼각행렬</a:t>
            </a:r>
            <a:endParaRPr lang="en-US" altLang="ko-KR" sz="1800" dirty="0">
              <a:solidFill>
                <a:prstClr val="black"/>
              </a:solidFill>
              <a:latin typeface="서울남산체 L" panose="02020503020101020101" pitchFamily="18" charset="-127"/>
              <a:ea typeface="서울남산체 L" panose="02020503020101020101" pitchFamily="18" charset="-127"/>
            </a:endParaRPr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A033904A-AD5C-7119-248F-9A3321D8E994}"/>
              </a:ext>
            </a:extLst>
          </p:cNvPr>
          <p:cNvSpPr txBox="1">
            <a:spLocks/>
          </p:cNvSpPr>
          <p:nvPr/>
        </p:nvSpPr>
        <p:spPr>
          <a:xfrm>
            <a:off x="1229788" y="5231099"/>
            <a:ext cx="6284883" cy="7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행렬의 </a:t>
            </a:r>
            <a:r>
              <a:rPr lang="ko-KR" altLang="en-US" sz="1800" dirty="0" err="1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주대각선을</a:t>
            </a: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기준으로 아래쪽 항들의 값이 </a:t>
            </a:r>
            <a:r>
              <a:rPr lang="en-US" altLang="ko-KR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0</a:t>
            </a: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인 삼각행렬</a:t>
            </a:r>
            <a:endParaRPr lang="en-US" altLang="ko-KR" sz="1800" dirty="0">
              <a:solidFill>
                <a:prstClr val="black"/>
              </a:solidFill>
              <a:latin typeface="서울남산체 L" panose="02020503020101020101" pitchFamily="18" charset="-127"/>
              <a:ea typeface="서울남산체 L" panose="020205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E92CC56-DF67-AEF0-648B-FBA7771B1EFA}"/>
              </a:ext>
            </a:extLst>
          </p:cNvPr>
          <p:cNvGrpSpPr/>
          <p:nvPr/>
        </p:nvGrpSpPr>
        <p:grpSpPr>
          <a:xfrm>
            <a:off x="856145" y="1042326"/>
            <a:ext cx="1989851" cy="769441"/>
            <a:chOff x="310445" y="1242806"/>
            <a:chExt cx="1989851" cy="76944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A4C34C4-3098-FB9F-6CA5-43B3DDE39188}"/>
                </a:ext>
              </a:extLst>
            </p:cNvPr>
            <p:cNvSpPr txBox="1"/>
            <p:nvPr/>
          </p:nvSpPr>
          <p:spPr>
            <a:xfrm>
              <a:off x="502927" y="1499684"/>
              <a:ext cx="179736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M" panose="02020503020101020101" pitchFamily="18" charset="-127"/>
                  <a:ea typeface="서울남산체 M" panose="02020503020101020101" pitchFamily="18" charset="-127"/>
                  <a:cs typeface="+mn-cs"/>
                </a:rPr>
                <a:t>ermutation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  <a:cs typeface="+mn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CBE925B-FB4F-3D0B-B00C-2112B57D4C7E}"/>
                </a:ext>
              </a:extLst>
            </p:cNvPr>
            <p:cNvSpPr txBox="1"/>
            <p:nvPr/>
          </p:nvSpPr>
          <p:spPr>
            <a:xfrm>
              <a:off x="310445" y="1242806"/>
              <a:ext cx="714208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B" panose="02020503020101020101" pitchFamily="18" charset="-127"/>
                  <a:ea typeface="서울남산체 B" panose="02020503020101020101" pitchFamily="18" charset="-127"/>
                </a:rPr>
                <a:t>P</a:t>
              </a:r>
              <a:endPara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B" panose="02020503020101020101" pitchFamily="18" charset="-127"/>
                <a:ea typeface="서울남산체 B" panose="02020503020101020101" pitchFamily="18" charset="-127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D87472A-39F7-64F1-A004-2E91757011DF}"/>
              </a:ext>
            </a:extLst>
          </p:cNvPr>
          <p:cNvSpPr txBox="1"/>
          <p:nvPr/>
        </p:nvSpPr>
        <p:spPr>
          <a:xfrm>
            <a:off x="2210190" y="1330280"/>
            <a:ext cx="17973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치환행렬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서울남산체 M" panose="02020503020101020101" pitchFamily="18" charset="-127"/>
              <a:ea typeface="서울남산체 M" panose="02020503020101020101" pitchFamily="18" charset="-127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ED631C9-99DC-29C3-F824-07FE1A6E3DF9}"/>
                  </a:ext>
                </a:extLst>
              </p:cNvPr>
              <p:cNvSpPr txBox="1"/>
              <p:nvPr/>
            </p:nvSpPr>
            <p:spPr>
              <a:xfrm>
                <a:off x="7346408" y="1525282"/>
                <a:ext cx="2415842" cy="11128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ko-KR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서울남산체 M" panose="02020503020101020101" pitchFamily="18" charset="-127"/>
                        </a:rPr>
                        <m:t>𝑃</m:t>
                      </m:r>
                      <m:r>
                        <a:rPr kumimoji="0" lang="en-US" altLang="ko-KR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서울남산체 M" panose="02020503020101020101" pitchFamily="18" charset="-127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서울남산체 M" panose="02020503020101020101" pitchFamily="18" charset="-127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n-US" altLang="ko-KR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서울남산체 M" panose="02020503020101020101" pitchFamily="18" charset="-127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M" panose="02020503020101020101" pitchFamily="18" charset="-127"/>
                  <a:ea typeface="서울남산체 M" panose="02020503020101020101" pitchFamily="18" charset="-127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ED631C9-99DC-29C3-F824-07FE1A6E3D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46408" y="1525282"/>
                <a:ext cx="2415842" cy="1112805"/>
              </a:xfrm>
              <a:prstGeom prst="rect">
                <a:avLst/>
              </a:prstGeom>
              <a:blipFill>
                <a:blip r:embed="rId4"/>
                <a:stretch>
                  <a:fillRect b="-2273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그룹 9">
            <a:extLst>
              <a:ext uri="{FF2B5EF4-FFF2-40B4-BE49-F238E27FC236}">
                <a16:creationId xmlns:a16="http://schemas.microsoft.com/office/drawing/2014/main" id="{FCD9A831-ACB4-F6A4-088C-5CDF3BDEAEF8}"/>
              </a:ext>
            </a:extLst>
          </p:cNvPr>
          <p:cNvGrpSpPr/>
          <p:nvPr/>
        </p:nvGrpSpPr>
        <p:grpSpPr>
          <a:xfrm>
            <a:off x="856145" y="3119105"/>
            <a:ext cx="4409236" cy="769441"/>
            <a:chOff x="284133" y="2987456"/>
            <a:chExt cx="4409236" cy="76944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BA4B50B-3EB7-9E0F-3F02-95B7DC416207}"/>
                </a:ext>
              </a:extLst>
            </p:cNvPr>
            <p:cNvSpPr txBox="1"/>
            <p:nvPr/>
          </p:nvSpPr>
          <p:spPr>
            <a:xfrm>
              <a:off x="3285266" y="3238851"/>
              <a:ext cx="140810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M" panose="02020503020101020101" pitchFamily="18" charset="-127"/>
                  <a:ea typeface="서울남산체 M" panose="02020503020101020101" pitchFamily="18" charset="-127"/>
                </a:rPr>
                <a:t>하삼각행렬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M" panose="02020503020101020101" pitchFamily="18" charset="-127"/>
                  <a:ea typeface="서울남산체 M" panose="02020503020101020101" pitchFamily="18" charset="-127"/>
                </a:rPr>
                <a:t>: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A2DCD81-43BB-7E78-9B5D-8EFA6C6D88EC}"/>
                </a:ext>
              </a:extLst>
            </p:cNvPr>
            <p:cNvGrpSpPr/>
            <p:nvPr/>
          </p:nvGrpSpPr>
          <p:grpSpPr>
            <a:xfrm>
              <a:off x="284133" y="2987456"/>
              <a:ext cx="3357748" cy="769441"/>
              <a:chOff x="284133" y="2987456"/>
              <a:chExt cx="3357748" cy="769441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B02EB1F-BF67-DAB0-C7BA-AC7DB8211BB9}"/>
                  </a:ext>
                </a:extLst>
              </p:cNvPr>
              <p:cNvSpPr txBox="1"/>
              <p:nvPr/>
            </p:nvSpPr>
            <p:spPr>
              <a:xfrm>
                <a:off x="385608" y="3244334"/>
                <a:ext cx="325627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M" panose="02020503020101020101" pitchFamily="18" charset="-127"/>
                    <a:ea typeface="서울남산체 M" panose="02020503020101020101" pitchFamily="18" charset="-127"/>
                    <a:cs typeface="+mn-cs"/>
                  </a:rPr>
                  <a:t>ower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M" panose="02020503020101020101" pitchFamily="18" charset="-127"/>
                    <a:ea typeface="서울남산체 M" panose="02020503020101020101" pitchFamily="18" charset="-127"/>
                    <a:cs typeface="+mn-cs"/>
                  </a:rPr>
                  <a:t>-triangular matrix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M" panose="02020503020101020101" pitchFamily="18" charset="-127"/>
                  <a:ea typeface="서울남산체 M" panose="02020503020101020101" pitchFamily="18" charset="-127"/>
                  <a:cs typeface="+mn-cs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8524663-2F50-98BB-1480-0105FA981057}"/>
                  </a:ext>
                </a:extLst>
              </p:cNvPr>
              <p:cNvSpPr txBox="1"/>
              <p:nvPr/>
            </p:nvSpPr>
            <p:spPr>
              <a:xfrm>
                <a:off x="284133" y="2987456"/>
                <a:ext cx="714208" cy="7694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4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B" panose="02020503020101020101" pitchFamily="18" charset="-127"/>
                    <a:ea typeface="서울남산체 B" panose="02020503020101020101" pitchFamily="18" charset="-127"/>
                  </a:rPr>
                  <a:t>L</a:t>
                </a:r>
                <a:endParaRPr kumimoji="0" lang="ko-KR" alt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B" panose="02020503020101020101" pitchFamily="18" charset="-127"/>
                  <a:ea typeface="서울남산체 B" panose="02020503020101020101" pitchFamily="18" charset="-127"/>
                </a:endParaRPr>
              </a:p>
            </p:txBody>
          </p:sp>
        </p:grpSp>
      </p:grpSp>
      <p:sp>
        <p:nvSpPr>
          <p:cNvPr id="17" name="직각 삼각형 39">
            <a:extLst>
              <a:ext uri="{FF2B5EF4-FFF2-40B4-BE49-F238E27FC236}">
                <a16:creationId xmlns:a16="http://schemas.microsoft.com/office/drawing/2014/main" id="{32144980-533F-1F47-C83C-9D6C40A7B257}"/>
              </a:ext>
            </a:extLst>
          </p:cNvPr>
          <p:cNvSpPr/>
          <p:nvPr/>
        </p:nvSpPr>
        <p:spPr>
          <a:xfrm flipH="1" flipV="1">
            <a:off x="8288783" y="3257420"/>
            <a:ext cx="1088896" cy="817835"/>
          </a:xfrm>
          <a:prstGeom prst="rtTriangle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7B25C38-92A4-0C02-5142-CCBFC3FFDEE4}"/>
                  </a:ext>
                </a:extLst>
              </p:cNvPr>
              <p:cNvSpPr txBox="1"/>
              <p:nvPr/>
            </p:nvSpPr>
            <p:spPr>
              <a:xfrm>
                <a:off x="7307061" y="3164217"/>
                <a:ext cx="2494536" cy="11128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ko-KR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서울남산체 M" panose="02020503020101020101" pitchFamily="18" charset="-127"/>
                        </a:rPr>
                        <m:t>𝐿</m:t>
                      </m:r>
                      <m:r>
                        <a:rPr kumimoji="0" lang="en-US" altLang="ko-KR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서울남산체 M" panose="02020503020101020101" pitchFamily="18" charset="-127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서울남산체 M" panose="02020503020101020101" pitchFamily="18" charset="-127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n-US" altLang="ko-KR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서울남산체 M" panose="02020503020101020101" pitchFamily="18" charset="-127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6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7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8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9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8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M" panose="02020503020101020101" pitchFamily="18" charset="-127"/>
                  <a:ea typeface="서울남산체 M" panose="02020503020101020101" pitchFamily="18" charset="-127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7B25C38-92A4-0C02-5142-CCBFC3FFDE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7061" y="3164217"/>
                <a:ext cx="2494536" cy="1112805"/>
              </a:xfrm>
              <a:prstGeom prst="rect">
                <a:avLst/>
              </a:prstGeom>
              <a:blipFill>
                <a:blip r:embed="rId5"/>
                <a:stretch>
                  <a:fillRect b="-2273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직각 삼각형 37">
            <a:extLst>
              <a:ext uri="{FF2B5EF4-FFF2-40B4-BE49-F238E27FC236}">
                <a16:creationId xmlns:a16="http://schemas.microsoft.com/office/drawing/2014/main" id="{40C73A56-EFB6-B8F4-1B19-936F2432C687}"/>
              </a:ext>
            </a:extLst>
          </p:cNvPr>
          <p:cNvSpPr/>
          <p:nvPr/>
        </p:nvSpPr>
        <p:spPr>
          <a:xfrm>
            <a:off x="8100880" y="5146860"/>
            <a:ext cx="1088895" cy="817835"/>
          </a:xfrm>
          <a:prstGeom prst="rtTriangle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C8A197A-1BD6-7F3E-3E22-E00C7E713BB7}"/>
                  </a:ext>
                </a:extLst>
              </p:cNvPr>
              <p:cNvSpPr txBox="1"/>
              <p:nvPr/>
            </p:nvSpPr>
            <p:spPr>
              <a:xfrm>
                <a:off x="7514671" y="4914612"/>
                <a:ext cx="2085050" cy="11128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서울남산체 M" panose="02020503020101020101" pitchFamily="18" charset="-127"/>
                        </a:rPr>
                        <m:t>𝑈</m:t>
                      </m:r>
                      <m:r>
                        <a:rPr lang="en-US" altLang="ko-KR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서울남산체 M" panose="02020503020101020101" pitchFamily="18" charset="-127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서울남산체 M" panose="02020503020101020101" pitchFamily="18" charset="-127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n-US" altLang="ko-KR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서울남산체 M" panose="02020503020101020101" pitchFamily="18" charset="-127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4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6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7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8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9</m:t>
                                </m:r>
                              </m:e>
                            </m:mr>
                            <m:mr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kumimoji="0" lang="en-US" altLang="ko-KR" sz="18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서울남산체 M" panose="02020503020101020101" pitchFamily="18" charset="-127"/>
                                  </a:rPr>
                                  <m:t>8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M" panose="02020503020101020101" pitchFamily="18" charset="-127"/>
                  <a:ea typeface="서울남산체 M" panose="02020503020101020101" pitchFamily="18" charset="-127"/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C8A197A-1BD6-7F3E-3E22-E00C7E713B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4671" y="4914612"/>
                <a:ext cx="2085050" cy="1112805"/>
              </a:xfrm>
              <a:prstGeom prst="rect">
                <a:avLst/>
              </a:prstGeom>
              <a:blipFill>
                <a:blip r:embed="rId6"/>
                <a:stretch>
                  <a:fillRect b="-2247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그룹 26">
            <a:extLst>
              <a:ext uri="{FF2B5EF4-FFF2-40B4-BE49-F238E27FC236}">
                <a16:creationId xmlns:a16="http://schemas.microsoft.com/office/drawing/2014/main" id="{5E80DA00-EFC2-A445-C9BC-D73D731A48E1}"/>
              </a:ext>
            </a:extLst>
          </p:cNvPr>
          <p:cNvGrpSpPr/>
          <p:nvPr/>
        </p:nvGrpSpPr>
        <p:grpSpPr>
          <a:xfrm>
            <a:off x="856145" y="4657734"/>
            <a:ext cx="4390419" cy="769441"/>
            <a:chOff x="856145" y="4389157"/>
            <a:chExt cx="4390419" cy="769441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5B12A3C9-AB73-93A5-B569-5347453459DC}"/>
                </a:ext>
              </a:extLst>
            </p:cNvPr>
            <p:cNvGrpSpPr/>
            <p:nvPr/>
          </p:nvGrpSpPr>
          <p:grpSpPr>
            <a:xfrm>
              <a:off x="856145" y="4389157"/>
              <a:ext cx="3357748" cy="769441"/>
              <a:chOff x="323602" y="4726360"/>
              <a:chExt cx="3357748" cy="769441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AA721E5-F311-C54B-255F-5AB99EB64E43}"/>
                  </a:ext>
                </a:extLst>
              </p:cNvPr>
              <p:cNvSpPr txBox="1"/>
              <p:nvPr/>
            </p:nvSpPr>
            <p:spPr>
              <a:xfrm>
                <a:off x="425077" y="4983238"/>
                <a:ext cx="325627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M" panose="02020503020101020101" pitchFamily="18" charset="-127"/>
                    <a:ea typeface="서울남산체 M" panose="02020503020101020101" pitchFamily="18" charset="-127"/>
                    <a:cs typeface="+mn-cs"/>
                  </a:rPr>
                  <a:t>pper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M" panose="02020503020101020101" pitchFamily="18" charset="-127"/>
                    <a:ea typeface="서울남산체 M" panose="02020503020101020101" pitchFamily="18" charset="-127"/>
                    <a:cs typeface="+mn-cs"/>
                  </a:rPr>
                  <a:t>-triangular matrix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M" panose="02020503020101020101" pitchFamily="18" charset="-127"/>
                  <a:ea typeface="서울남산체 M" panose="02020503020101020101" pitchFamily="18" charset="-127"/>
                  <a:cs typeface="+mn-cs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0E9BA63-5831-7F4D-7767-6335BB61626F}"/>
                  </a:ext>
                </a:extLst>
              </p:cNvPr>
              <p:cNvSpPr txBox="1"/>
              <p:nvPr/>
            </p:nvSpPr>
            <p:spPr>
              <a:xfrm>
                <a:off x="323602" y="4726360"/>
                <a:ext cx="714208" cy="7694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4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서울남산체 B" panose="02020503020101020101" pitchFamily="18" charset="-127"/>
                    <a:ea typeface="서울남산체 B" panose="02020503020101020101" pitchFamily="18" charset="-127"/>
                  </a:rPr>
                  <a:t>U</a:t>
                </a:r>
                <a:endParaRPr kumimoji="0" lang="ko-KR" alt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B" panose="02020503020101020101" pitchFamily="18" charset="-127"/>
                  <a:ea typeface="서울남산체 B" panose="02020503020101020101" pitchFamily="18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C4DFACD-C5C4-F7FE-573C-73610697DCC4}"/>
                </a:ext>
              </a:extLst>
            </p:cNvPr>
            <p:cNvSpPr txBox="1"/>
            <p:nvPr/>
          </p:nvSpPr>
          <p:spPr>
            <a:xfrm>
              <a:off x="3838461" y="4652294"/>
              <a:ext cx="140810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dirty="0">
                  <a:solidFill>
                    <a:prstClr val="black"/>
                  </a:solidFill>
                  <a:latin typeface="서울남산체 M" panose="02020503020101020101" pitchFamily="18" charset="-127"/>
                  <a:ea typeface="서울남산체 M" panose="02020503020101020101" pitchFamily="18" charset="-127"/>
                </a:rPr>
                <a:t>상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M" panose="02020503020101020101" pitchFamily="18" charset="-127"/>
                  <a:ea typeface="서울남산체 M" panose="02020503020101020101" pitchFamily="18" charset="-127"/>
                </a:rPr>
                <a:t>삼각행렬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서울남산체 M" panose="02020503020101020101" pitchFamily="18" charset="-127"/>
                  <a:ea typeface="서울남산체 M" panose="02020503020101020101" pitchFamily="18" charset="-127"/>
                </a:rPr>
                <a:t>: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D87B1D3-5468-097F-1F64-F99ED0E12CAE}"/>
              </a:ext>
            </a:extLst>
          </p:cNvPr>
          <p:cNvSpPr txBox="1"/>
          <p:nvPr/>
        </p:nvSpPr>
        <p:spPr>
          <a:xfrm>
            <a:off x="9308277" y="4087985"/>
            <a:ext cx="11726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ko-KR" altLang="en-US" sz="160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SeoulNamsan M" panose="02020603020101020101" pitchFamily="18" charset="-127"/>
                <a:ea typeface="SeoulNamsan M" panose="02020603020101020101" pitchFamily="18" charset="-127"/>
              </a:rPr>
              <a:t>주대각선</a:t>
            </a:r>
            <a:endParaRPr lang="ko-KR" altLang="en-US" sz="1600" dirty="0">
              <a:solidFill>
                <a:srgbClr val="FFC000"/>
              </a:solidFill>
              <a:latin typeface="SeoulNamsan M" panose="02020603020101020101" pitchFamily="18" charset="-127"/>
              <a:ea typeface="SeoulNamsan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3824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관련 연구</a:t>
            </a:r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2.2 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양자 게이트</a:t>
            </a:r>
            <a:endParaRPr lang="ko-KR" altLang="en-US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0FA52C-F6E7-569A-76A1-78F7F2402B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443" y="1352550"/>
            <a:ext cx="6223000" cy="4152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B41911-D2E2-0099-2238-038FBD70D67A}"/>
              </a:ext>
            </a:extLst>
          </p:cNvPr>
          <p:cNvSpPr txBox="1"/>
          <p:nvPr/>
        </p:nvSpPr>
        <p:spPr>
          <a:xfrm>
            <a:off x="8806255" y="1780213"/>
            <a:ext cx="11726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err="1">
                <a:solidFill>
                  <a:srgbClr val="00B050"/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제어큐비트</a:t>
            </a:r>
            <a:endParaRPr lang="ko-KR" altLang="en-US" sz="1600" dirty="0">
              <a:solidFill>
                <a:srgbClr val="00B050"/>
              </a:solidFill>
              <a:latin typeface="SeoulNamsan M" panose="02020603020101020101" pitchFamily="18" charset="-127"/>
              <a:ea typeface="SeoulNamsan M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21B399-D998-7F43-EB1C-CA765A106830}"/>
              </a:ext>
            </a:extLst>
          </p:cNvPr>
          <p:cNvSpPr txBox="1"/>
          <p:nvPr/>
        </p:nvSpPr>
        <p:spPr>
          <a:xfrm>
            <a:off x="8806254" y="2398925"/>
            <a:ext cx="11726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err="1">
                <a:solidFill>
                  <a:srgbClr val="0070C0"/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타겟큐비트</a:t>
            </a:r>
            <a:endParaRPr lang="ko-KR" altLang="en-US" sz="1600" dirty="0">
              <a:solidFill>
                <a:srgbClr val="0070C0"/>
              </a:solidFill>
              <a:latin typeface="SeoulNamsan M" panose="02020603020101020101" pitchFamily="18" charset="-127"/>
              <a:ea typeface="SeoulNamsan M" panose="02020603020101020101" pitchFamily="18" charset="-127"/>
            </a:endParaRPr>
          </a:p>
        </p:txBody>
      </p:sp>
      <p:sp>
        <p:nvSpPr>
          <p:cNvPr id="7" name="사각형: 둥근 모서리 2">
            <a:extLst>
              <a:ext uri="{FF2B5EF4-FFF2-40B4-BE49-F238E27FC236}">
                <a16:creationId xmlns:a16="http://schemas.microsoft.com/office/drawing/2014/main" id="{5A712E35-6D06-D8AE-7B87-FDEBF1294F6C}"/>
              </a:ext>
            </a:extLst>
          </p:cNvPr>
          <p:cNvSpPr/>
          <p:nvPr/>
        </p:nvSpPr>
        <p:spPr>
          <a:xfrm>
            <a:off x="6284425" y="1725785"/>
            <a:ext cx="366747" cy="338400"/>
          </a:xfrm>
          <a:prstGeom prst="roundRect">
            <a:avLst>
              <a:gd name="adj" fmla="val 4630"/>
            </a:avLst>
          </a:prstGeom>
          <a:solidFill>
            <a:srgbClr val="92D05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사각형: 둥근 모서리 2">
            <a:extLst>
              <a:ext uri="{FF2B5EF4-FFF2-40B4-BE49-F238E27FC236}">
                <a16:creationId xmlns:a16="http://schemas.microsoft.com/office/drawing/2014/main" id="{83D3F0C1-A2D1-0A96-1943-00BA5B90EF7F}"/>
              </a:ext>
            </a:extLst>
          </p:cNvPr>
          <p:cNvSpPr/>
          <p:nvPr/>
        </p:nvSpPr>
        <p:spPr>
          <a:xfrm>
            <a:off x="6295310" y="2420697"/>
            <a:ext cx="366747" cy="338554"/>
          </a:xfrm>
          <a:prstGeom prst="roundRect">
            <a:avLst>
              <a:gd name="adj" fmla="val 4630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5EA967E8-CB84-8016-39DC-53309FA46BA0}"/>
              </a:ext>
            </a:extLst>
          </p:cNvPr>
          <p:cNvSpPr/>
          <p:nvPr/>
        </p:nvSpPr>
        <p:spPr>
          <a:xfrm>
            <a:off x="3138453" y="3532813"/>
            <a:ext cx="366747" cy="843243"/>
          </a:xfrm>
          <a:prstGeom prst="roundRect">
            <a:avLst>
              <a:gd name="adj" fmla="val 4630"/>
            </a:avLst>
          </a:prstGeom>
          <a:solidFill>
            <a:srgbClr val="92D05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A1D2C8-8F2A-0727-7503-FA5E24791772}"/>
              </a:ext>
            </a:extLst>
          </p:cNvPr>
          <p:cNvSpPr txBox="1"/>
          <p:nvPr/>
        </p:nvSpPr>
        <p:spPr>
          <a:xfrm>
            <a:off x="1965850" y="3801430"/>
            <a:ext cx="11726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err="1">
                <a:solidFill>
                  <a:srgbClr val="00B050"/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제어큐비트</a:t>
            </a:r>
            <a:endParaRPr lang="ko-KR" altLang="en-US" sz="1600" dirty="0">
              <a:solidFill>
                <a:srgbClr val="00B050"/>
              </a:solidFill>
              <a:latin typeface="SeoulNamsan M" panose="02020603020101020101" pitchFamily="18" charset="-127"/>
              <a:ea typeface="SeoulNamsan M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E1DDE1-3B56-D31A-6FF5-B7649225BE3A}"/>
              </a:ext>
            </a:extLst>
          </p:cNvPr>
          <p:cNvSpPr txBox="1"/>
          <p:nvPr/>
        </p:nvSpPr>
        <p:spPr>
          <a:xfrm>
            <a:off x="1965849" y="4605200"/>
            <a:ext cx="11726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err="1">
                <a:solidFill>
                  <a:srgbClr val="0070C0"/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타겟큐비트</a:t>
            </a:r>
            <a:endParaRPr lang="ko-KR" altLang="en-US" sz="1600" dirty="0">
              <a:solidFill>
                <a:srgbClr val="0070C0"/>
              </a:solidFill>
              <a:latin typeface="SeoulNamsan M" panose="02020603020101020101" pitchFamily="18" charset="-127"/>
              <a:ea typeface="SeoulNamsan M" panose="02020603020101020101" pitchFamily="18" charset="-127"/>
            </a:endParaRPr>
          </a:p>
        </p:txBody>
      </p:sp>
      <p:sp>
        <p:nvSpPr>
          <p:cNvPr id="12" name="사각형: 둥근 모서리 2">
            <a:extLst>
              <a:ext uri="{FF2B5EF4-FFF2-40B4-BE49-F238E27FC236}">
                <a16:creationId xmlns:a16="http://schemas.microsoft.com/office/drawing/2014/main" id="{FCBF18B6-4D59-6301-56B7-3B216CD6A2E2}"/>
              </a:ext>
            </a:extLst>
          </p:cNvPr>
          <p:cNvSpPr/>
          <p:nvPr/>
        </p:nvSpPr>
        <p:spPr>
          <a:xfrm>
            <a:off x="3138453" y="4589419"/>
            <a:ext cx="366747" cy="338554"/>
          </a:xfrm>
          <a:prstGeom prst="roundRect">
            <a:avLst>
              <a:gd name="adj" fmla="val 4630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499B9B-6154-032A-B136-6193EEE37D81}"/>
              </a:ext>
            </a:extLst>
          </p:cNvPr>
          <p:cNvSpPr txBox="1"/>
          <p:nvPr/>
        </p:nvSpPr>
        <p:spPr>
          <a:xfrm>
            <a:off x="10136154" y="2019816"/>
            <a:ext cx="11726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in-place</a:t>
            </a:r>
          </a:p>
          <a:p>
            <a:pPr algn="ctr"/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oulNamsan M" panose="02020603020101020101" pitchFamily="18" charset="-127"/>
                <a:ea typeface="SeoulNamsan M" panose="02020603020101020101" pitchFamily="18" charset="-127"/>
              </a:rPr>
              <a:t>XOR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SeoulNamsan M" panose="02020603020101020101" pitchFamily="18" charset="-127"/>
              <a:ea typeface="SeoulNamsan M" panose="02020603020101020101" pitchFamily="18" charset="-127"/>
            </a:endParaRPr>
          </a:p>
        </p:txBody>
      </p:sp>
      <p:cxnSp>
        <p:nvCxnSpPr>
          <p:cNvPr id="16" name="꺾인 연결선[E] 15">
            <a:extLst>
              <a:ext uri="{FF2B5EF4-FFF2-40B4-BE49-F238E27FC236}">
                <a16:creationId xmlns:a16="http://schemas.microsoft.com/office/drawing/2014/main" id="{3C364D30-DA64-F50C-377A-79055F188765}"/>
              </a:ext>
            </a:extLst>
          </p:cNvPr>
          <p:cNvCxnSpPr>
            <a:stCxn id="5" idx="3"/>
            <a:endCxn id="6" idx="3"/>
          </p:cNvCxnSpPr>
          <p:nvPr/>
        </p:nvCxnSpPr>
        <p:spPr>
          <a:xfrm flipH="1">
            <a:off x="9978857" y="1949490"/>
            <a:ext cx="1" cy="618712"/>
          </a:xfrm>
          <a:prstGeom prst="bentConnector3">
            <a:avLst>
              <a:gd name="adj1" fmla="val -2286000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7649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3.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본론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B" panose="02020503020101020101" pitchFamily="18" charset="-127"/>
                <a:ea typeface="서울남산체 B" panose="02020503020101020101" pitchFamily="18" charset="-127"/>
                <a:cs typeface="+mj-cs"/>
              </a:rPr>
              <a:t> 3.1 </a:t>
            </a:r>
            <a:r>
              <a:rPr lang="en-US" altLang="ko-KR" sz="2400" dirty="0">
                <a:solidFill>
                  <a:prstClr val="black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AES</a:t>
            </a:r>
            <a:endParaRPr lang="ko-KR" altLang="en-US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F03C6594-A5AB-2039-E9FE-447A5176C187}"/>
              </a:ext>
            </a:extLst>
          </p:cNvPr>
          <p:cNvSpPr txBox="1">
            <a:spLocks/>
          </p:cNvSpPr>
          <p:nvPr/>
        </p:nvSpPr>
        <p:spPr>
          <a:xfrm>
            <a:off x="573324" y="1422358"/>
            <a:ext cx="7405904" cy="17453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계산 비용을 줄이기 위해 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Sub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Bytes 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단계에서 사용되는 </a:t>
            </a:r>
            <a:r>
              <a:rPr lang="en-US" altLang="ko-KR" sz="1600" b="1" dirty="0">
                <a:solidFill>
                  <a:srgbClr val="0070C0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S-box</a:t>
            </a:r>
            <a:r>
              <a:rPr lang="ko-KR" altLang="en-US" sz="1600" b="1" dirty="0">
                <a:solidFill>
                  <a:srgbClr val="0070C0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최적화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에 집중</a:t>
            </a:r>
            <a:endParaRPr lang="en-US" altLang="ko-KR" sz="1600" dirty="0">
              <a:solidFill>
                <a:prstClr val="black"/>
              </a:solidFill>
              <a:latin typeface="서울남산체 L" panose="02020503020101020101" pitchFamily="18" charset="-127"/>
              <a:ea typeface="서울남산체 L" panose="02020503020101020101" pitchFamily="18" charset="-127"/>
            </a:endParaRPr>
          </a:p>
          <a:p>
            <a:pPr marR="0" lvl="0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곱셈 역원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(multiplicative inverse) 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효율적 구현이 핵심</a:t>
            </a:r>
            <a:endParaRPr lang="en-US" altLang="ko-KR" sz="1600" dirty="0">
              <a:solidFill>
                <a:prstClr val="black"/>
              </a:solidFill>
              <a:latin typeface="서울남산체 L" panose="02020503020101020101" pitchFamily="18" charset="-127"/>
              <a:ea typeface="서울남산체 L" panose="02020503020101020101" pitchFamily="18" charset="-127"/>
            </a:endParaRPr>
          </a:p>
          <a:p>
            <a:pPr marR="0" lvl="0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600" dirty="0" err="1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동형합성필드의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변환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-</a:t>
            </a:r>
            <a:r>
              <a:rPr lang="ko-KR" altLang="en-US" sz="1600" dirty="0" err="1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역변환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과정에 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PLU 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분해 적용 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CNOT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게이트만 사용하여 구현</a:t>
            </a:r>
            <a:endParaRPr lang="en-US" altLang="ko-KR" sz="1600" dirty="0">
              <a:solidFill>
                <a:prstClr val="black"/>
              </a:solidFill>
              <a:latin typeface="서울남산체 L" panose="02020503020101020101" pitchFamily="18" charset="-127"/>
              <a:ea typeface="서울남산체 L" panose="02020503020101020101" pitchFamily="18" charset="-127"/>
            </a:endParaRPr>
          </a:p>
          <a:p>
            <a:pPr>
              <a:lnSpc>
                <a:spcPct val="100000"/>
              </a:lnSpc>
              <a:buFontTx/>
              <a:buChar char="-"/>
              <a:defRPr/>
            </a:pP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AND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연산의 회로 깊이를 줄임 → 양자 회로 실행 시간 줄이는 데 도움을 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DD8439-00A7-8A98-7B1A-AD8A2CFE9D7C}"/>
              </a:ext>
            </a:extLst>
          </p:cNvPr>
          <p:cNvSpPr txBox="1"/>
          <p:nvPr/>
        </p:nvSpPr>
        <p:spPr>
          <a:xfrm>
            <a:off x="0" y="6211669"/>
            <a:ext cx="11943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effectLst/>
                <a:latin typeface="SeoulNamsan L" panose="02020403020101020101" pitchFamily="18" charset="-127"/>
                <a:ea typeface="SeoulNamsan L" panose="02020403020101020101" pitchFamily="18" charset="-127"/>
              </a:rPr>
              <a:t>[1]</a:t>
            </a:r>
            <a:r>
              <a:rPr lang="ko-KR" altLang="en-US" sz="1200" dirty="0">
                <a:effectLst/>
                <a:latin typeface="SeoulNamsan L" panose="02020403020101020101" pitchFamily="18" charset="-127"/>
                <a:ea typeface="SeoulNamsan L" panose="02020403020101020101" pitchFamily="18" charset="-127"/>
              </a:rPr>
              <a:t> </a:t>
            </a:r>
            <a:r>
              <a:rPr lang="en" altLang="ko-KR" sz="1200" dirty="0">
                <a:effectLst/>
                <a:latin typeface="SeoulNamsan L" panose="02020403020101020101" pitchFamily="18" charset="-127"/>
                <a:ea typeface="SeoulNamsan L" panose="02020403020101020101" pitchFamily="18" charset="-127"/>
              </a:rPr>
              <a:t>Chung, D., Lee, S., Choi, D., &amp; Lee, J. (2021). Alternative Tower Field Construction for Quantum Implementation of the AES S-box. IEEE Transactions on Computers.</a:t>
            </a:r>
          </a:p>
          <a:p>
            <a:r>
              <a:rPr lang="en-US" altLang="ko-KR" sz="1200" dirty="0">
                <a:latin typeface="SeoulNamsan L" panose="02020403020101020101" pitchFamily="18" charset="-127"/>
                <a:ea typeface="SeoulNamsan L" panose="02020403020101020101" pitchFamily="18" charset="-127"/>
              </a:rPr>
              <a:t>[2]</a:t>
            </a:r>
            <a:r>
              <a:rPr lang="ko-KR" altLang="en-US" sz="1200" dirty="0">
                <a:latin typeface="SeoulNamsan L" panose="02020403020101020101" pitchFamily="18" charset="-127"/>
                <a:ea typeface="SeoulNamsan L" panose="02020403020101020101" pitchFamily="18" charset="-127"/>
              </a:rPr>
              <a:t> </a:t>
            </a:r>
            <a:r>
              <a:rPr lang="en" altLang="ko-KR" sz="1200" dirty="0" err="1">
                <a:latin typeface="SeoulNamsan L" panose="02020403020101020101" pitchFamily="18" charset="-127"/>
                <a:ea typeface="SeoulNamsan L" panose="02020403020101020101" pitchFamily="18" charset="-127"/>
              </a:rPr>
              <a:t>Jaques</a:t>
            </a:r>
            <a:r>
              <a:rPr lang="en" altLang="ko-KR" sz="1200" dirty="0">
                <a:latin typeface="SeoulNamsan L" panose="02020403020101020101" pitchFamily="18" charset="-127"/>
                <a:ea typeface="SeoulNamsan L" panose="02020403020101020101" pitchFamily="18" charset="-127"/>
              </a:rPr>
              <a:t>, S., </a:t>
            </a:r>
            <a:r>
              <a:rPr lang="en" altLang="ko-KR" sz="1200" dirty="0" err="1">
                <a:latin typeface="SeoulNamsan L" panose="02020403020101020101" pitchFamily="18" charset="-127"/>
                <a:ea typeface="SeoulNamsan L" panose="02020403020101020101" pitchFamily="18" charset="-127"/>
              </a:rPr>
              <a:t>Naehrig</a:t>
            </a:r>
            <a:r>
              <a:rPr lang="en" altLang="ko-KR" sz="1200" dirty="0">
                <a:latin typeface="SeoulNamsan L" panose="02020403020101020101" pitchFamily="18" charset="-127"/>
                <a:ea typeface="SeoulNamsan L" panose="02020403020101020101" pitchFamily="18" charset="-127"/>
              </a:rPr>
              <a:t>, M., </a:t>
            </a:r>
            <a:r>
              <a:rPr lang="en" altLang="ko-KR" sz="1200" dirty="0" err="1">
                <a:latin typeface="SeoulNamsan L" panose="02020403020101020101" pitchFamily="18" charset="-127"/>
                <a:ea typeface="SeoulNamsan L" panose="02020403020101020101" pitchFamily="18" charset="-127"/>
              </a:rPr>
              <a:t>Roetteler</a:t>
            </a:r>
            <a:r>
              <a:rPr lang="en" altLang="ko-KR" sz="1200" dirty="0">
                <a:latin typeface="SeoulNamsan L" panose="02020403020101020101" pitchFamily="18" charset="-127"/>
                <a:ea typeface="SeoulNamsan L" panose="02020403020101020101" pitchFamily="18" charset="-127"/>
              </a:rPr>
              <a:t>, M., &amp; </a:t>
            </a:r>
            <a:r>
              <a:rPr lang="en" altLang="ko-KR" sz="1200" dirty="0" err="1">
                <a:latin typeface="SeoulNamsan L" panose="02020403020101020101" pitchFamily="18" charset="-127"/>
                <a:ea typeface="SeoulNamsan L" panose="02020403020101020101" pitchFamily="18" charset="-127"/>
              </a:rPr>
              <a:t>Virdia</a:t>
            </a:r>
            <a:r>
              <a:rPr lang="en" altLang="ko-KR" sz="1200" dirty="0">
                <a:latin typeface="SeoulNamsan L" panose="02020403020101020101" pitchFamily="18" charset="-127"/>
                <a:ea typeface="SeoulNamsan L" panose="02020403020101020101" pitchFamily="18" charset="-127"/>
              </a:rPr>
              <a:t>, F. (2020, May). Implementing Grover oracles for quantum key search on AES and </a:t>
            </a:r>
            <a:r>
              <a:rPr lang="en" altLang="ko-KR" sz="1200" dirty="0" err="1">
                <a:latin typeface="SeoulNamsan L" panose="02020403020101020101" pitchFamily="18" charset="-127"/>
                <a:ea typeface="SeoulNamsan L" panose="02020403020101020101" pitchFamily="18" charset="-127"/>
              </a:rPr>
              <a:t>LowMC</a:t>
            </a:r>
            <a:r>
              <a:rPr lang="en" altLang="ko-KR" sz="1200" dirty="0">
                <a:latin typeface="SeoulNamsan L" panose="02020403020101020101" pitchFamily="18" charset="-127"/>
                <a:ea typeface="SeoulNamsan L" panose="02020403020101020101" pitchFamily="18" charset="-127"/>
              </a:rPr>
              <a:t>. In Annual International Conference on the Theory and Applications of Cryptographic Techniques (pp. 280-310). Springer, Cham.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41A2B0-4F58-3607-28EA-BAFB901713B4}"/>
              </a:ext>
            </a:extLst>
          </p:cNvPr>
          <p:cNvSpPr txBox="1"/>
          <p:nvPr/>
        </p:nvSpPr>
        <p:spPr>
          <a:xfrm>
            <a:off x="442696" y="1156110"/>
            <a:ext cx="17973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  <a:cs typeface="+mn-cs"/>
              </a:rPr>
              <a:t>Chung </a:t>
            </a:r>
            <a:r>
              <a:rPr lang="en-US" altLang="ko-KR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et al.</a:t>
            </a:r>
            <a:r>
              <a:rPr lang="en-US" altLang="ko-KR" baseline="300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[1]</a:t>
            </a:r>
            <a:endParaRPr kumimoji="0" lang="ko-KR" altLang="en-US" sz="1800" b="0" i="0" u="none" strike="noStrike" kern="1200" cap="none" spc="0" normalizeH="0" baseline="30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서울남산체 M" panose="02020503020101020101" pitchFamily="18" charset="-127"/>
              <a:ea typeface="서울남산체 M" panose="02020503020101020101" pitchFamily="18" charset="-127"/>
              <a:cs typeface="+mn-cs"/>
            </a:endParaRPr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E226E18B-B2AE-0338-0D65-EF72B67E80D5}"/>
              </a:ext>
            </a:extLst>
          </p:cNvPr>
          <p:cNvSpPr txBox="1">
            <a:spLocks/>
          </p:cNvSpPr>
          <p:nvPr/>
        </p:nvSpPr>
        <p:spPr>
          <a:xfrm>
            <a:off x="573324" y="3602265"/>
            <a:ext cx="7884876" cy="24066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defTabSz="914400" rtl="0" eaLnBrk="1" fontAlgn="auto" latinLnBrk="1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Mix Column 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단계에 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PLU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분해 적용</a:t>
            </a:r>
            <a:endParaRPr lang="en-US" altLang="ko-KR" sz="1600" dirty="0">
              <a:solidFill>
                <a:prstClr val="black"/>
              </a:solidFill>
              <a:latin typeface="서울남산체 L" panose="02020503020101020101" pitchFamily="18" charset="-127"/>
              <a:ea typeface="서울남산체 L" panose="02020503020101020101" pitchFamily="18" charset="-127"/>
            </a:endParaRPr>
          </a:p>
          <a:p>
            <a:pPr marR="0" lvl="0" defTabSz="914400" rtl="0" eaLnBrk="1" fontAlgn="auto" latinLnBrk="1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sz="1600" dirty="0" err="1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Maximov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가 제안한 디자인을 적용하여 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out-place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로 구현된 경우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,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추가 큐비트를 사용하고 회로 전체 깊이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(T-depth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제외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)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줄이기에 집중 → 깊이 제한이 있는 상황에 선호됨</a:t>
            </a:r>
            <a:endParaRPr lang="en-US" altLang="ko-KR" sz="1600" dirty="0">
              <a:solidFill>
                <a:prstClr val="black"/>
              </a:solidFill>
              <a:latin typeface="서울남산체 L" panose="02020503020101020101" pitchFamily="18" charset="-127"/>
              <a:ea typeface="서울남산체 L" panose="02020503020101020101" pitchFamily="18" charset="-127"/>
            </a:endParaRPr>
          </a:p>
          <a:p>
            <a:pPr marR="0" lvl="0" defTabSz="914400" rtl="0" eaLnBrk="1" fontAlgn="auto" latinLnBrk="1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깊이 제한이 없는 경우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,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PLU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분해를 통한 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in-place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로 구현된 구조를 사용하는 것이 더 좋음</a:t>
            </a:r>
            <a:endParaRPr lang="en-US" altLang="ko-KR" sz="1600" dirty="0">
              <a:solidFill>
                <a:prstClr val="black"/>
              </a:solidFill>
              <a:latin typeface="서울남산체 L" panose="02020503020101020101" pitchFamily="18" charset="-127"/>
              <a:ea typeface="서울남산체 L" panose="02020503020101020101" pitchFamily="18" charset="-127"/>
            </a:endParaRPr>
          </a:p>
          <a:p>
            <a:pPr marR="0" lvl="0" defTabSz="914400" rtl="0" eaLnBrk="1" fontAlgn="auto" latinLnBrk="1" hangingPunct="1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깊이 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D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와 너비 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W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의 곱인 </a:t>
            </a:r>
            <a:r>
              <a:rPr lang="en-US" altLang="ko-KR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DW</a:t>
            </a:r>
            <a:r>
              <a:rPr lang="ko-KR" altLang="en-US" sz="16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비용을 줄여줄 수 있음</a:t>
            </a:r>
            <a:endParaRPr lang="en-US" altLang="ko-KR" sz="1600" dirty="0">
              <a:solidFill>
                <a:prstClr val="black"/>
              </a:solidFill>
              <a:latin typeface="서울남산체 L" panose="02020503020101020101" pitchFamily="18" charset="-127"/>
              <a:ea typeface="서울남산체 L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B385F8-2A07-BCB1-D422-AABDCF98B945}"/>
              </a:ext>
            </a:extLst>
          </p:cNvPr>
          <p:cNvSpPr txBox="1"/>
          <p:nvPr/>
        </p:nvSpPr>
        <p:spPr>
          <a:xfrm>
            <a:off x="442696" y="3336019"/>
            <a:ext cx="17973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Jaques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  <a:cs typeface="+mn-cs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et al.</a:t>
            </a:r>
            <a:r>
              <a:rPr lang="en-US" altLang="ko-KR" baseline="300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[2]</a:t>
            </a:r>
            <a:endParaRPr kumimoji="0" lang="ko-KR" altLang="en-US" sz="1800" b="0" i="0" u="none" strike="noStrike" kern="1200" cap="none" spc="0" normalizeH="0" baseline="30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서울남산체 M" panose="02020503020101020101" pitchFamily="18" charset="-127"/>
              <a:ea typeface="서울남산체 M" panose="02020503020101020101" pitchFamily="18" charset="-127"/>
              <a:cs typeface="+mn-cs"/>
            </a:endParaRPr>
          </a:p>
        </p:txBody>
      </p:sp>
      <p:sp>
        <p:nvSpPr>
          <p:cNvPr id="8" name="사각형: 둥근 모서리 2">
            <a:extLst>
              <a:ext uri="{FF2B5EF4-FFF2-40B4-BE49-F238E27FC236}">
                <a16:creationId xmlns:a16="http://schemas.microsoft.com/office/drawing/2014/main" id="{9B491CFF-535E-83EF-4507-02D8BAF29397}"/>
              </a:ext>
            </a:extLst>
          </p:cNvPr>
          <p:cNvSpPr/>
          <p:nvPr/>
        </p:nvSpPr>
        <p:spPr>
          <a:xfrm>
            <a:off x="442696" y="1146436"/>
            <a:ext cx="1797369" cy="338400"/>
          </a:xfrm>
          <a:prstGeom prst="roundRect">
            <a:avLst>
              <a:gd name="adj" fmla="val 4630"/>
            </a:avLst>
          </a:prstGeom>
          <a:solidFill>
            <a:srgbClr val="00B0F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/>
          </a:p>
        </p:txBody>
      </p:sp>
      <p:sp>
        <p:nvSpPr>
          <p:cNvPr id="10" name="사각형: 둥근 모서리 2">
            <a:extLst>
              <a:ext uri="{FF2B5EF4-FFF2-40B4-BE49-F238E27FC236}">
                <a16:creationId xmlns:a16="http://schemas.microsoft.com/office/drawing/2014/main" id="{B9601B1C-3223-0F19-1148-525BE163432F}"/>
              </a:ext>
            </a:extLst>
          </p:cNvPr>
          <p:cNvSpPr/>
          <p:nvPr/>
        </p:nvSpPr>
        <p:spPr>
          <a:xfrm>
            <a:off x="442695" y="3345078"/>
            <a:ext cx="1797369" cy="338400"/>
          </a:xfrm>
          <a:prstGeom prst="roundRect">
            <a:avLst>
              <a:gd name="adj" fmla="val 4630"/>
            </a:avLst>
          </a:prstGeom>
          <a:solidFill>
            <a:srgbClr val="00B0F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482548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사각형: 둥근 모서리 2">
            <a:extLst>
              <a:ext uri="{FF2B5EF4-FFF2-40B4-BE49-F238E27FC236}">
                <a16:creationId xmlns:a16="http://schemas.microsoft.com/office/drawing/2014/main" id="{36D0267F-5709-7B4B-DFA9-A28146A452B0}"/>
              </a:ext>
            </a:extLst>
          </p:cNvPr>
          <p:cNvSpPr/>
          <p:nvPr/>
        </p:nvSpPr>
        <p:spPr>
          <a:xfrm>
            <a:off x="1137303" y="3058788"/>
            <a:ext cx="1797369" cy="338400"/>
          </a:xfrm>
          <a:prstGeom prst="roundRect">
            <a:avLst>
              <a:gd name="adj" fmla="val 4630"/>
            </a:avLst>
          </a:prstGeom>
          <a:solidFill>
            <a:srgbClr val="00B0F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3.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본론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B" panose="02020503020101020101" pitchFamily="18" charset="-127"/>
                <a:ea typeface="서울남산체 B" panose="02020503020101020101" pitchFamily="18" charset="-127"/>
                <a:cs typeface="+mj-cs"/>
              </a:rPr>
              <a:t> 3.2 SHA-256</a:t>
            </a:r>
            <a:endParaRPr lang="ko-KR" altLang="en-US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75F1C2-6972-19B5-0A1E-7477468CDAEC}"/>
              </a:ext>
            </a:extLst>
          </p:cNvPr>
          <p:cNvSpPr txBox="1"/>
          <p:nvPr/>
        </p:nvSpPr>
        <p:spPr>
          <a:xfrm>
            <a:off x="77075" y="6419420"/>
            <a:ext cx="11368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effectLst/>
                <a:latin typeface="SeoulNamsan L" panose="02020403020101020101" pitchFamily="18" charset="-127"/>
                <a:ea typeface="SeoulNamsan L" panose="02020403020101020101" pitchFamily="18" charset="-127"/>
              </a:rPr>
              <a:t>[3]</a:t>
            </a:r>
            <a:r>
              <a:rPr lang="ko-KR" altLang="en-US" sz="1200" dirty="0">
                <a:effectLst/>
                <a:latin typeface="SeoulNamsan L" panose="02020403020101020101" pitchFamily="18" charset="-127"/>
                <a:ea typeface="SeoulNamsan L" panose="02020403020101020101" pitchFamily="18" charset="-127"/>
              </a:rPr>
              <a:t> </a:t>
            </a:r>
            <a:r>
              <a:rPr lang="en" altLang="ko-KR" sz="1200" dirty="0">
                <a:effectLst/>
                <a:latin typeface="SeoulNamsan L" panose="02020403020101020101" pitchFamily="18" charset="-127"/>
                <a:ea typeface="SeoulNamsan L" panose="02020403020101020101" pitchFamily="18" charset="-127"/>
              </a:rPr>
              <a:t>Lee, J., Lee, S., Lee, Y. S., &amp; Choi, D. (2022). T‐depth reduction method for efficient SHA‐256 quantum circuit construction. IET Information Security.</a:t>
            </a:r>
          </a:p>
          <a:p>
            <a:endParaRPr lang="en-US" altLang="ko-KR" sz="1200" dirty="0">
              <a:effectLst/>
              <a:latin typeface="SeoulNamsan L" panose="02020403020101020101" pitchFamily="18" charset="-127"/>
              <a:ea typeface="SeoulNamsan L" panose="020204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텍스트 개체 틀 2">
                <a:extLst>
                  <a:ext uri="{FF2B5EF4-FFF2-40B4-BE49-F238E27FC236}">
                    <a16:creationId xmlns:a16="http://schemas.microsoft.com/office/drawing/2014/main" id="{D3EC3411-9BE4-32F8-FBC6-BBA22E2777B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37303" y="3174610"/>
                <a:ext cx="9917394" cy="300543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ct val="150000"/>
                  </a:lnSpc>
                  <a:buFontTx/>
                  <a:buChar char="-"/>
                  <a:defRPr/>
                </a:pP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워드블록 확장에 사용되는 함수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80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1</m:t>
                        </m:r>
                      </m:sub>
                    </m:sSub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서울남산체 L" panose="02020503020101020101" pitchFamily="18" charset="-127"/>
                      </a:rPr>
                      <m:t>,</m:t>
                    </m:r>
                    <m:sSub>
                      <m:sSubPr>
                        <m:ctrlP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와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𝑅𝑂𝑇</m:t>
                        </m:r>
                      </m:e>
                      <m:sub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,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XOR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연산 수행하는 함수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en-US" altLang="ko-KR" sz="180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서울남산체 L" panose="02020503020101020101" pitchFamily="18" charset="-127"/>
                              </a:rPr>
                            </m:ctrlPr>
                          </m:naryPr>
                          <m:sub>
                            <m:r>
                              <m:rPr>
                                <m:brk m:alnAt="9"/>
                              </m:rPr>
                              <a:rPr lang="en-US" altLang="ko-KR" sz="18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서울남산체 L" panose="02020503020101020101" pitchFamily="18" charset="-127"/>
                              </a:rPr>
                              <m:t>1</m:t>
                            </m:r>
                          </m:sub>
                          <m:sup/>
                          <m:e>
                            <m:r>
                              <a:rPr lang="en-US" altLang="ko-KR" sz="18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서울남산체 L" panose="02020503020101020101" pitchFamily="18" charset="-127"/>
                              </a:rPr>
                              <m:t>,</m:t>
                            </m:r>
                            <m:r>
                              <a:rPr lang="ko-KR" altLang="en-US" sz="18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서울남산체 L" panose="02020503020101020101" pitchFamily="18" charset="-127"/>
                              </a:rPr>
                              <m:t>  </m:t>
                            </m:r>
                          </m:e>
                        </m:nary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en-US" altLang="ko-KR" sz="18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서울남산체 L" panose="02020503020101020101" pitchFamily="18" charset="-127"/>
                              </a:rPr>
                            </m:ctrlPr>
                          </m:naryPr>
                          <m:sub>
                            <m:r>
                              <m:rPr>
                                <m:brk m:alnAt="9"/>
                              </m:rPr>
                              <a:rPr lang="en-US" altLang="ko-KR" sz="18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서울남산체 L" panose="02020503020101020101" pitchFamily="18" charset="-127"/>
                              </a:rPr>
                              <m:t>2</m:t>
                            </m:r>
                          </m:sub>
                          <m:sup/>
                          <m:e>
                            <m:r>
                              <a:rPr lang="ko-KR" altLang="en-US" sz="18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서울남산체 L" panose="02020503020101020101" pitchFamily="18" charset="-127"/>
                              </a:rPr>
                              <m:t> </m:t>
                            </m:r>
                          </m:e>
                        </m:nary>
                      </m:e>
                      <m:sub>
                        <m:r>
                          <a:rPr lang="ko-KR" altLang="en-US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의 양자 회로 구현에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PLU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분해 적용</a:t>
                </a:r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  <a:p>
                <a:pPr lvl="0">
                  <a:lnSpc>
                    <a:spcPct val="150000"/>
                  </a:lnSpc>
                  <a:buFontTx/>
                  <a:buChar char="-"/>
                  <a:defRPr/>
                </a:pP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CNOT 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게이트를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PLU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분해의 역순으로 배열하는 방법으로 구현</a:t>
                </a:r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  <a:p>
                <a:pPr lvl="0">
                  <a:lnSpc>
                    <a:spcPct val="150000"/>
                  </a:lnSpc>
                  <a:buFontTx/>
                  <a:buChar char="-"/>
                  <a:defRPr/>
                </a:pP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4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가지 함수 모두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CNOT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게이트만 사용하여 구현되었음</a:t>
                </a:r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  <a:p>
                <a:pPr marL="0" lvl="0" indent="0">
                  <a:lnSpc>
                    <a:spcPct val="150000"/>
                  </a:lnSpc>
                  <a:buNone/>
                  <a:defRPr/>
                </a:pP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→ 성능 속도에 큰 영향 없이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,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Toffoli-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깊이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&amp;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T-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깊이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0</a:t>
                </a:r>
                <a:r>
                  <a:rPr lang="ko-KR" altLang="en-US" sz="18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으로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줄임</a:t>
                </a:r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</p:txBody>
          </p:sp>
        </mc:Choice>
        <mc:Fallback xmlns="">
          <p:sp>
            <p:nvSpPr>
              <p:cNvPr id="4" name="텍스트 개체 틀 2">
                <a:extLst>
                  <a:ext uri="{FF2B5EF4-FFF2-40B4-BE49-F238E27FC236}">
                    <a16:creationId xmlns:a16="http://schemas.microsoft.com/office/drawing/2014/main" id="{D3EC3411-9BE4-32F8-FBC6-BBA22E2777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7303" y="3174610"/>
                <a:ext cx="9917394" cy="3005438"/>
              </a:xfrm>
              <a:prstGeom prst="rect">
                <a:avLst/>
              </a:prstGeom>
              <a:blipFill>
                <a:blip r:embed="rId3"/>
                <a:stretch>
                  <a:fillRect l="-512" t="-2954" r="-256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5" name="그룹 64">
            <a:extLst>
              <a:ext uri="{FF2B5EF4-FFF2-40B4-BE49-F238E27FC236}">
                <a16:creationId xmlns:a16="http://schemas.microsoft.com/office/drawing/2014/main" id="{673A4569-92CF-3AD8-D485-52E63D39A5A9}"/>
              </a:ext>
            </a:extLst>
          </p:cNvPr>
          <p:cNvGrpSpPr/>
          <p:nvPr/>
        </p:nvGrpSpPr>
        <p:grpSpPr>
          <a:xfrm>
            <a:off x="2920940" y="1151239"/>
            <a:ext cx="6350119" cy="1704489"/>
            <a:chOff x="1166834" y="1014064"/>
            <a:chExt cx="6350119" cy="1704489"/>
          </a:xfrm>
        </p:grpSpPr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A1FFD068-C6D6-35A1-5E8B-3CA162794156}"/>
                </a:ext>
              </a:extLst>
            </p:cNvPr>
            <p:cNvCxnSpPr>
              <a:cxnSpLocks/>
            </p:cNvCxnSpPr>
            <p:nvPr/>
          </p:nvCxnSpPr>
          <p:spPr>
            <a:xfrm>
              <a:off x="4115231" y="2449257"/>
              <a:ext cx="151200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꺾인 연결선[E] 17">
              <a:extLst>
                <a:ext uri="{FF2B5EF4-FFF2-40B4-BE49-F238E27FC236}">
                  <a16:creationId xmlns:a16="http://schemas.microsoft.com/office/drawing/2014/main" id="{74F6CF37-E488-21AF-F40F-C22CEFF5C39A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121148" y="1876389"/>
              <a:ext cx="612000" cy="288000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1EED13A-0307-03B4-7E8F-D5CEAEBB47C2}"/>
                </a:ext>
              </a:extLst>
            </p:cNvPr>
            <p:cNvSpPr/>
            <p:nvPr/>
          </p:nvSpPr>
          <p:spPr>
            <a:xfrm>
              <a:off x="1416763" y="2142553"/>
              <a:ext cx="576000" cy="576000"/>
            </a:xfrm>
            <a:prstGeom prst="ellipse">
              <a:avLst/>
            </a:prstGeom>
            <a:solidFill>
              <a:srgbClr val="FFC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0B752A21-977D-23C0-0A0E-7F3654980ABC}"/>
                    </a:ext>
                  </a:extLst>
                </p:cNvPr>
                <p:cNvSpPr txBox="1"/>
                <p:nvPr/>
              </p:nvSpPr>
              <p:spPr>
                <a:xfrm>
                  <a:off x="1471497" y="2252270"/>
                  <a:ext cx="466532" cy="4001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right"/>
                      </m:oMathParaPr>
                      <m:oMath xmlns:m="http://schemas.openxmlformats.org/officeDocument/2006/math">
                        <m:r>
                          <a:rPr lang="en-US" altLang="ko-KR" sz="2000" b="1" i="1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SeoulNamsan M" panose="02020603020101020101" pitchFamily="18" charset="-127"/>
                          </a:rPr>
                          <m:t>𝑰</m:t>
                        </m:r>
                        <m:r>
                          <a:rPr lang="en-US" altLang="ko-KR" sz="2000" b="1" i="1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SeoulNamsan M" panose="02020603020101020101" pitchFamily="18" charset="-127"/>
                          </a:rPr>
                          <m:t>𝑽</m:t>
                        </m:r>
                      </m:oMath>
                    </m:oMathPara>
                  </a14:m>
                  <a:endParaRPr lang="ko-KR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0B752A21-977D-23C0-0A0E-7F3654980A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71497" y="2252270"/>
                  <a:ext cx="466532" cy="40011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한쪽 모서리가 잘린 사각형 12">
              <a:extLst>
                <a:ext uri="{FF2B5EF4-FFF2-40B4-BE49-F238E27FC236}">
                  <a16:creationId xmlns:a16="http://schemas.microsoft.com/office/drawing/2014/main" id="{50C418BA-AA26-317D-F2D2-F9EF5BE99DC4}"/>
                </a:ext>
              </a:extLst>
            </p:cNvPr>
            <p:cNvSpPr/>
            <p:nvPr/>
          </p:nvSpPr>
          <p:spPr>
            <a:xfrm>
              <a:off x="2569028" y="2103862"/>
              <a:ext cx="489857" cy="559365"/>
            </a:xfrm>
            <a:prstGeom prst="snip1Rect">
              <a:avLst>
                <a:gd name="adj" fmla="val 5000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7DEDA698-7DF8-1775-8F9B-4DF0A5060551}"/>
                    </a:ext>
                  </a:extLst>
                </p:cNvPr>
                <p:cNvSpPr txBox="1"/>
                <p:nvPr/>
              </p:nvSpPr>
              <p:spPr>
                <a:xfrm>
                  <a:off x="2475641" y="2219612"/>
                  <a:ext cx="466532" cy="4001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right"/>
                      </m:oMathParaPr>
                      <m:oMath xmlns:m="http://schemas.openxmlformats.org/officeDocument/2006/math">
                        <m:r>
                          <a:rPr lang="en-US" altLang="ko-KR" sz="2000" b="1" i="1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SeoulNamsan M" panose="02020603020101020101" pitchFamily="18" charset="-127"/>
                          </a:rPr>
                          <m:t>𝒄</m:t>
                        </m:r>
                      </m:oMath>
                    </m:oMathPara>
                  </a14:m>
                  <a:endParaRPr lang="ko-KR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7DEDA698-7DF8-1775-8F9B-4DF0A506055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75641" y="2219612"/>
                  <a:ext cx="466532" cy="40011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38D61BA-4542-C6A0-CB40-33CA42A46EE0}"/>
                </a:ext>
              </a:extLst>
            </p:cNvPr>
            <p:cNvSpPr/>
            <p:nvPr/>
          </p:nvSpPr>
          <p:spPr>
            <a:xfrm>
              <a:off x="2152341" y="1277137"/>
              <a:ext cx="906544" cy="46808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5459B3-28ED-0681-7E05-0995B739AD2F}"/>
                </a:ext>
              </a:extLst>
            </p:cNvPr>
            <p:cNvSpPr txBox="1"/>
            <p:nvPr/>
          </p:nvSpPr>
          <p:spPr>
            <a:xfrm>
              <a:off x="2070350" y="1249570"/>
              <a:ext cx="107052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SeoulNamsan M" panose="02020603020101020101" pitchFamily="18" charset="-127"/>
                </a:rPr>
                <a:t>Message</a:t>
              </a:r>
            </a:p>
            <a:p>
              <a:pPr algn="ct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SeoulNamsan M" panose="02020603020101020101" pitchFamily="18" charset="-127"/>
                </a:rPr>
                <a:t>(block 1)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oulNamsan M" panose="02020603020101020101" pitchFamily="18" charset="-127"/>
                <a:ea typeface="SeoulNamsan M" panose="02020603020101020101" pitchFamily="18" charset="-127"/>
              </a:endParaRPr>
            </a:p>
          </p:txBody>
        </p: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901B3025-BB67-430B-7146-A07ECBF11FD7}"/>
                </a:ext>
              </a:extLst>
            </p:cNvPr>
            <p:cNvCxnSpPr>
              <a:cxnSpLocks/>
            </p:cNvCxnSpPr>
            <p:nvPr/>
          </p:nvCxnSpPr>
          <p:spPr>
            <a:xfrm>
              <a:off x="1993028" y="2452325"/>
              <a:ext cx="57600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한쪽 모서리가 잘린 사각형 32">
              <a:extLst>
                <a:ext uri="{FF2B5EF4-FFF2-40B4-BE49-F238E27FC236}">
                  <a16:creationId xmlns:a16="http://schemas.microsoft.com/office/drawing/2014/main" id="{F96ED13B-A6D9-F78A-7B3D-D96EF48CD8DE}"/>
                </a:ext>
              </a:extLst>
            </p:cNvPr>
            <p:cNvSpPr/>
            <p:nvPr/>
          </p:nvSpPr>
          <p:spPr>
            <a:xfrm>
              <a:off x="5625086" y="2100794"/>
              <a:ext cx="489857" cy="559365"/>
            </a:xfrm>
            <a:prstGeom prst="snip1Rect">
              <a:avLst>
                <a:gd name="adj" fmla="val 5000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C9315061-DAA4-F91E-0E27-BFD3BEA0D8E8}"/>
                    </a:ext>
                  </a:extLst>
                </p:cNvPr>
                <p:cNvSpPr txBox="1"/>
                <p:nvPr/>
              </p:nvSpPr>
              <p:spPr>
                <a:xfrm>
                  <a:off x="5531699" y="2216544"/>
                  <a:ext cx="466532" cy="4001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right"/>
                      </m:oMathParaPr>
                      <m:oMath xmlns:m="http://schemas.openxmlformats.org/officeDocument/2006/math">
                        <m:r>
                          <a:rPr lang="en-US" altLang="ko-KR" sz="2000" b="1" i="1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SeoulNamsan M" panose="02020603020101020101" pitchFamily="18" charset="-127"/>
                          </a:rPr>
                          <m:t>𝒄</m:t>
                        </m:r>
                      </m:oMath>
                    </m:oMathPara>
                  </a14:m>
                  <a:endParaRPr lang="ko-KR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C9315061-DAA4-F91E-0E27-BFD3BEA0D8E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31699" y="2216544"/>
                  <a:ext cx="466532" cy="40011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634BCC5D-F87F-F876-AC91-400B28D5A3C4}"/>
                </a:ext>
              </a:extLst>
            </p:cNvPr>
            <p:cNvSpPr/>
            <p:nvPr/>
          </p:nvSpPr>
          <p:spPr>
            <a:xfrm>
              <a:off x="5201914" y="1274069"/>
              <a:ext cx="789832" cy="46808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A969C6A-02D7-6189-DBCD-A409899C3807}"/>
                </a:ext>
              </a:extLst>
            </p:cNvPr>
            <p:cNvSpPr txBox="1"/>
            <p:nvPr/>
          </p:nvSpPr>
          <p:spPr>
            <a:xfrm>
              <a:off x="5061558" y="1246502"/>
              <a:ext cx="107052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SeoulNamsan M" panose="02020603020101020101" pitchFamily="18" charset="-127"/>
                </a:rPr>
                <a:t>Message</a:t>
              </a:r>
            </a:p>
            <a:p>
              <a:pPr algn="ct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SeoulNamsan M" panose="02020603020101020101" pitchFamily="18" charset="-127"/>
                </a:rPr>
                <a:t>(block n)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oulNamsan M" panose="02020603020101020101" pitchFamily="18" charset="-127"/>
                <a:ea typeface="SeoulNamsan M" panose="02020603020101020101" pitchFamily="18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F34961D-F0A5-1B89-7894-BC9E735A5EB4}"/>
                </a:ext>
              </a:extLst>
            </p:cNvPr>
            <p:cNvSpPr txBox="1"/>
            <p:nvPr/>
          </p:nvSpPr>
          <p:spPr>
            <a:xfrm>
              <a:off x="4216302" y="2144548"/>
              <a:ext cx="107052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SeoulNamsan M" panose="02020603020101020101" pitchFamily="18" charset="-127"/>
                </a:rPr>
                <a:t>…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oulNamsan M" panose="02020603020101020101" pitchFamily="18" charset="-127"/>
                <a:ea typeface="SeoulNamsan M" panose="02020603020101020101" pitchFamily="18" charset="-127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72639A8F-6542-7BF6-6046-11967BEC876D}"/>
                    </a:ext>
                  </a:extLst>
                </p:cNvPr>
                <p:cNvSpPr txBox="1"/>
                <p:nvPr/>
              </p:nvSpPr>
              <p:spPr>
                <a:xfrm>
                  <a:off x="2152341" y="2446381"/>
                  <a:ext cx="280134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𝑯</m:t>
                            </m:r>
                          </m:e>
                          <m:sub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𝟏</m:t>
                            </m:r>
                          </m:sub>
                        </m:sSub>
                      </m:oMath>
                    </m:oMathPara>
                  </a14:m>
                  <a:endParaRPr lang="ko-KR" altLang="en-US" sz="105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72639A8F-6542-7BF6-6046-11967BEC876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52341" y="2446381"/>
                  <a:ext cx="280134" cy="261610"/>
                </a:xfrm>
                <a:prstGeom prst="rect">
                  <a:avLst/>
                </a:prstGeom>
                <a:blipFill>
                  <a:blip r:embed="rId7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FAA194BC-E16B-25D1-203E-2F6A4D2E5F33}"/>
                    </a:ext>
                  </a:extLst>
                </p:cNvPr>
                <p:cNvSpPr txBox="1"/>
                <p:nvPr/>
              </p:nvSpPr>
              <p:spPr>
                <a:xfrm>
                  <a:off x="2324275" y="2072698"/>
                  <a:ext cx="280134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𝑴</m:t>
                            </m:r>
                          </m:e>
                          <m:sub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𝟏</m:t>
                            </m:r>
                          </m:sub>
                        </m:sSub>
                      </m:oMath>
                    </m:oMathPara>
                  </a14:m>
                  <a:endParaRPr lang="ko-KR" altLang="en-US" sz="105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FAA194BC-E16B-25D1-203E-2F6A4D2E5F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24275" y="2072698"/>
                  <a:ext cx="280134" cy="261610"/>
                </a:xfrm>
                <a:prstGeom prst="rect">
                  <a:avLst/>
                </a:prstGeom>
                <a:blipFill>
                  <a:blip r:embed="rId8"/>
                  <a:stretch>
                    <a:fillRect l="-8696"/>
                  </a:stretch>
                </a:blipFill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1" name="꺾인 연결선[E] 40">
              <a:extLst>
                <a:ext uri="{FF2B5EF4-FFF2-40B4-BE49-F238E27FC236}">
                  <a16:creationId xmlns:a16="http://schemas.microsoft.com/office/drawing/2014/main" id="{A0D326A2-9D9C-B7EC-4F5B-979F8EFC683C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3192183" y="1873321"/>
              <a:ext cx="612000" cy="288000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한쪽 모서리가 잘린 사각형 41">
              <a:extLst>
                <a:ext uri="{FF2B5EF4-FFF2-40B4-BE49-F238E27FC236}">
                  <a16:creationId xmlns:a16="http://schemas.microsoft.com/office/drawing/2014/main" id="{DD9852A7-D822-9049-4D3C-483F28A96D77}"/>
                </a:ext>
              </a:extLst>
            </p:cNvPr>
            <p:cNvSpPr/>
            <p:nvPr/>
          </p:nvSpPr>
          <p:spPr>
            <a:xfrm>
              <a:off x="3640063" y="2100794"/>
              <a:ext cx="489857" cy="559365"/>
            </a:xfrm>
            <a:prstGeom prst="snip1Rect">
              <a:avLst>
                <a:gd name="adj" fmla="val 5000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90C23B65-DC98-3AAD-A197-9019DB95F48F}"/>
                    </a:ext>
                  </a:extLst>
                </p:cNvPr>
                <p:cNvSpPr txBox="1"/>
                <p:nvPr/>
              </p:nvSpPr>
              <p:spPr>
                <a:xfrm>
                  <a:off x="3546676" y="2216544"/>
                  <a:ext cx="466532" cy="4001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right"/>
                      </m:oMathParaPr>
                      <m:oMath xmlns:m="http://schemas.openxmlformats.org/officeDocument/2006/math">
                        <m:r>
                          <a:rPr lang="en-US" altLang="ko-KR" sz="2000" b="1" i="1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SeoulNamsan M" panose="02020603020101020101" pitchFamily="18" charset="-127"/>
                          </a:rPr>
                          <m:t>𝒄</m:t>
                        </m:r>
                      </m:oMath>
                    </m:oMathPara>
                  </a14:m>
                  <a:endParaRPr lang="ko-KR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90C23B65-DC98-3AAD-A197-9019DB95F48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46676" y="2216544"/>
                  <a:ext cx="466532" cy="400110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9745F69B-9EB6-39C4-B320-026BC7AD87C3}"/>
                </a:ext>
              </a:extLst>
            </p:cNvPr>
            <p:cNvSpPr/>
            <p:nvPr/>
          </p:nvSpPr>
          <p:spPr>
            <a:xfrm>
              <a:off x="3223376" y="1274069"/>
              <a:ext cx="906544" cy="46808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D55DEA6-0880-EAF7-5B54-1535AE129BB8}"/>
                </a:ext>
              </a:extLst>
            </p:cNvPr>
            <p:cNvSpPr txBox="1"/>
            <p:nvPr/>
          </p:nvSpPr>
          <p:spPr>
            <a:xfrm>
              <a:off x="3141385" y="1246502"/>
              <a:ext cx="107052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SeoulNamsan M" panose="02020603020101020101" pitchFamily="18" charset="-127"/>
                </a:rPr>
                <a:t>Message</a:t>
              </a:r>
            </a:p>
            <a:p>
              <a:pPr algn="ct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SeoulNamsan M" panose="02020603020101020101" pitchFamily="18" charset="-127"/>
                </a:rPr>
                <a:t>(block 1)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oulNamsan M" panose="02020603020101020101" pitchFamily="18" charset="-127"/>
                <a:ea typeface="SeoulNamsan M" panose="02020603020101020101" pitchFamily="18" charset="-127"/>
              </a:endParaRPr>
            </a:p>
          </p:txBody>
        </p:sp>
        <p:cxnSp>
          <p:nvCxnSpPr>
            <p:cNvPr id="46" name="직선 화살표 연결선 45">
              <a:extLst>
                <a:ext uri="{FF2B5EF4-FFF2-40B4-BE49-F238E27FC236}">
                  <a16:creationId xmlns:a16="http://schemas.microsoft.com/office/drawing/2014/main" id="{FD968609-9769-1392-2E68-7DD69D74CD0B}"/>
                </a:ext>
              </a:extLst>
            </p:cNvPr>
            <p:cNvCxnSpPr>
              <a:cxnSpLocks/>
            </p:cNvCxnSpPr>
            <p:nvPr/>
          </p:nvCxnSpPr>
          <p:spPr>
            <a:xfrm>
              <a:off x="3064063" y="2449257"/>
              <a:ext cx="57600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56352012-D05B-554B-345C-D40430492548}"/>
                    </a:ext>
                  </a:extLst>
                </p:cNvPr>
                <p:cNvSpPr txBox="1"/>
                <p:nvPr/>
              </p:nvSpPr>
              <p:spPr>
                <a:xfrm>
                  <a:off x="3223376" y="2443313"/>
                  <a:ext cx="280134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𝑯</m:t>
                            </m:r>
                          </m:e>
                          <m:sub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𝟐</m:t>
                            </m:r>
                          </m:sub>
                        </m:sSub>
                      </m:oMath>
                    </m:oMathPara>
                  </a14:m>
                  <a:endParaRPr lang="ko-KR" altLang="en-US" sz="105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56352012-D05B-554B-345C-D404304925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23376" y="2443313"/>
                  <a:ext cx="280134" cy="261610"/>
                </a:xfrm>
                <a:prstGeom prst="rect">
                  <a:avLst/>
                </a:prstGeom>
                <a:blipFill>
                  <a:blip r:embed="rId9"/>
                  <a:stretch>
                    <a:fillRect l="-9091"/>
                  </a:stretch>
                </a:blipFill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0AD3F9F3-65C3-CB30-DFF1-4AE9AC4DBBD5}"/>
                    </a:ext>
                  </a:extLst>
                </p:cNvPr>
                <p:cNvSpPr txBox="1"/>
                <p:nvPr/>
              </p:nvSpPr>
              <p:spPr>
                <a:xfrm>
                  <a:off x="3395310" y="2069630"/>
                  <a:ext cx="280134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𝑴</m:t>
                            </m:r>
                          </m:e>
                          <m:sub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𝟐</m:t>
                            </m:r>
                          </m:sub>
                        </m:sSub>
                      </m:oMath>
                    </m:oMathPara>
                  </a14:m>
                  <a:endParaRPr lang="ko-KR" altLang="en-US" sz="105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0AD3F9F3-65C3-CB30-DFF1-4AE9AC4DBBD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95310" y="2069630"/>
                  <a:ext cx="280134" cy="261610"/>
                </a:xfrm>
                <a:prstGeom prst="rect">
                  <a:avLst/>
                </a:prstGeom>
                <a:blipFill>
                  <a:blip r:embed="rId10"/>
                  <a:stretch>
                    <a:fillRect l="-8696"/>
                  </a:stretch>
                </a:blipFill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9" name="꺾인 연결선[E] 48">
              <a:extLst>
                <a:ext uri="{FF2B5EF4-FFF2-40B4-BE49-F238E27FC236}">
                  <a16:creationId xmlns:a16="http://schemas.microsoft.com/office/drawing/2014/main" id="{0303BAC6-D871-1E85-F39C-95DE6818E766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5175086" y="1903049"/>
              <a:ext cx="612000" cy="288000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483EF5A-21A4-10DD-4B90-C08B587BE6C4}"/>
                    </a:ext>
                  </a:extLst>
                </p:cNvPr>
                <p:cNvSpPr txBox="1"/>
                <p:nvPr/>
              </p:nvSpPr>
              <p:spPr>
                <a:xfrm>
                  <a:off x="5378213" y="2099358"/>
                  <a:ext cx="280134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𝑴</m:t>
                            </m:r>
                          </m:e>
                          <m:sub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𝒏</m:t>
                            </m:r>
                          </m:sub>
                        </m:sSub>
                      </m:oMath>
                    </m:oMathPara>
                  </a14:m>
                  <a:endParaRPr lang="ko-KR" altLang="en-US" sz="105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483EF5A-21A4-10DD-4B90-C08B587BE6C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78213" y="2099358"/>
                  <a:ext cx="280134" cy="261610"/>
                </a:xfrm>
                <a:prstGeom prst="rect">
                  <a:avLst/>
                </a:prstGeom>
                <a:blipFill>
                  <a:blip r:embed="rId11"/>
                  <a:stretch>
                    <a:fillRect l="-8696"/>
                  </a:stretch>
                </a:blipFill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36E72C1B-622F-48B5-B84C-4AC8E528706C}"/>
                    </a:ext>
                  </a:extLst>
                </p:cNvPr>
                <p:cNvSpPr txBox="1"/>
                <p:nvPr/>
              </p:nvSpPr>
              <p:spPr>
                <a:xfrm>
                  <a:off x="5340803" y="2430553"/>
                  <a:ext cx="280134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𝑯</m:t>
                            </m:r>
                          </m:e>
                          <m:sub>
                            <m:r>
                              <a:rPr lang="en-US" altLang="ko-KR" sz="1050" b="1" i="1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  <a:ea typeface="SeoulNamsan M" panose="02020603020101020101" pitchFamily="18" charset="-127"/>
                              </a:rPr>
                              <m:t>𝒏</m:t>
                            </m:r>
                          </m:sub>
                        </m:sSub>
                      </m:oMath>
                    </m:oMathPara>
                  </a14:m>
                  <a:endParaRPr lang="ko-KR" altLang="en-US" sz="105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36E72C1B-622F-48B5-B84C-4AC8E528706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0803" y="2430553"/>
                  <a:ext cx="280134" cy="261610"/>
                </a:xfrm>
                <a:prstGeom prst="rect">
                  <a:avLst/>
                </a:prstGeom>
                <a:blipFill>
                  <a:blip r:embed="rId12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9BF84DBB-4203-FD27-0DFB-7135BC332E26}"/>
                </a:ext>
              </a:extLst>
            </p:cNvPr>
            <p:cNvCxnSpPr>
              <a:cxnSpLocks/>
            </p:cNvCxnSpPr>
            <p:nvPr/>
          </p:nvCxnSpPr>
          <p:spPr>
            <a:xfrm>
              <a:off x="6116633" y="2452325"/>
              <a:ext cx="57600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5A9E5C1C-351B-F566-AB43-1587898B936D}"/>
                </a:ext>
              </a:extLst>
            </p:cNvPr>
            <p:cNvSpPr/>
            <p:nvPr/>
          </p:nvSpPr>
          <p:spPr>
            <a:xfrm>
              <a:off x="6693691" y="2142553"/>
              <a:ext cx="576000" cy="576000"/>
            </a:xfrm>
            <a:prstGeom prst="ellipse">
              <a:avLst/>
            </a:prstGeom>
            <a:solidFill>
              <a:srgbClr val="FFC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DEE39A25-79FA-DE77-2E29-17FD209F4200}"/>
                    </a:ext>
                  </a:extLst>
                </p:cNvPr>
                <p:cNvSpPr txBox="1"/>
                <p:nvPr/>
              </p:nvSpPr>
              <p:spPr>
                <a:xfrm>
                  <a:off x="6765745" y="2299748"/>
                  <a:ext cx="466532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ko-KR" sz="1100" b="1" i="1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SeoulNamsan M" panose="02020603020101020101" pitchFamily="18" charset="-127"/>
                          </a:rPr>
                          <m:t>𝑯𝒂𝒔𝒉</m:t>
                        </m:r>
                      </m:oMath>
                    </m:oMathPara>
                  </a14:m>
                  <a:endParaRPr lang="ko-KR" altLang="en-US" sz="11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DEE39A25-79FA-DE77-2E29-17FD209F420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65745" y="2299748"/>
                  <a:ext cx="466532" cy="261610"/>
                </a:xfrm>
                <a:prstGeom prst="rect">
                  <a:avLst/>
                </a:prstGeom>
                <a:blipFill>
                  <a:blip r:embed="rId13"/>
                  <a:stretch>
                    <a:fillRect l="-5405"/>
                  </a:stretch>
                </a:blipFill>
              </p:spPr>
              <p:txBody>
                <a:bodyPr/>
                <a:lstStyle/>
                <a:p>
                  <a:r>
                    <a:rPr lang="ko-Kore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66D35DC-A49D-F789-C30D-77F4BF168F08}"/>
                </a:ext>
              </a:extLst>
            </p:cNvPr>
            <p:cNvSpPr txBox="1"/>
            <p:nvPr/>
          </p:nvSpPr>
          <p:spPr>
            <a:xfrm>
              <a:off x="6446428" y="1910410"/>
              <a:ext cx="1070525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SeoulNamsan M" panose="02020603020101020101" pitchFamily="18" charset="-127"/>
                </a:rPr>
                <a:t>256-bits</a:t>
              </a:r>
              <a:endParaRPr lang="ko-KR" altLang="en-US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oulNamsan M" panose="02020603020101020101" pitchFamily="18" charset="-127"/>
                <a:ea typeface="SeoulNamsan M" panose="02020603020101020101" pitchFamily="18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E97712D-688A-4D53-4B3E-FE5A05AC0B95}"/>
                </a:ext>
              </a:extLst>
            </p:cNvPr>
            <p:cNvSpPr txBox="1"/>
            <p:nvPr/>
          </p:nvSpPr>
          <p:spPr>
            <a:xfrm>
              <a:off x="1166834" y="1908576"/>
              <a:ext cx="1070525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SeoulNamsan M" panose="02020603020101020101" pitchFamily="18" charset="-127"/>
                </a:rPr>
                <a:t>256-bits</a:t>
              </a:r>
              <a:endParaRPr lang="ko-KR" altLang="en-US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oulNamsan M" panose="02020603020101020101" pitchFamily="18" charset="-127"/>
                <a:ea typeface="SeoulNamsan M" panose="02020603020101020101" pitchFamily="18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C90A4CD-C26F-9770-BBFC-135588B0E6C7}"/>
                </a:ext>
              </a:extLst>
            </p:cNvPr>
            <p:cNvSpPr txBox="1"/>
            <p:nvPr/>
          </p:nvSpPr>
          <p:spPr>
            <a:xfrm>
              <a:off x="2069146" y="1069084"/>
              <a:ext cx="1070525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SeoulNamsan M" panose="02020603020101020101" pitchFamily="18" charset="-127"/>
                </a:rPr>
                <a:t>512-bits</a:t>
              </a:r>
              <a:endParaRPr lang="ko-KR" altLang="en-US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oulNamsan M" panose="02020603020101020101" pitchFamily="18" charset="-127"/>
                <a:ea typeface="SeoulNamsan M" panose="02020603020101020101" pitchFamily="18" charset="-127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767FF0C-EE6D-0A44-29C8-586E1580D4C8}"/>
                </a:ext>
              </a:extLst>
            </p:cNvPr>
            <p:cNvSpPr/>
            <p:nvPr/>
          </p:nvSpPr>
          <p:spPr>
            <a:xfrm>
              <a:off x="6030075" y="1274069"/>
              <a:ext cx="131849" cy="46808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A4AD83B-7B73-3774-B24D-73F4C234A862}"/>
                </a:ext>
              </a:extLst>
            </p:cNvPr>
            <p:cNvSpPr txBox="1"/>
            <p:nvPr/>
          </p:nvSpPr>
          <p:spPr>
            <a:xfrm>
              <a:off x="6146832" y="1014064"/>
              <a:ext cx="703873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SeoulNamsan M" panose="02020603020101020101" pitchFamily="18" charset="-127"/>
                </a:rPr>
                <a:t>padding</a:t>
              </a:r>
              <a:endParaRPr lang="ko-KR" altLang="en-US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oulNamsan M" panose="02020603020101020101" pitchFamily="18" charset="-127"/>
                <a:ea typeface="SeoulNamsan M" panose="02020603020101020101" pitchFamily="18" charset="-127"/>
              </a:endParaRPr>
            </a:p>
          </p:txBody>
        </p: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C0FFF363-A362-FDE7-5991-27E840BCF4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5999" y="1208777"/>
              <a:ext cx="139947" cy="299335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C20C85B-FF02-97C4-7788-69CD020D1EA0}"/>
              </a:ext>
            </a:extLst>
          </p:cNvPr>
          <p:cNvSpPr txBox="1"/>
          <p:nvPr/>
        </p:nvSpPr>
        <p:spPr>
          <a:xfrm>
            <a:off x="1137304" y="3059668"/>
            <a:ext cx="17973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Lee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  <a:cs typeface="+mn-cs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et al.</a:t>
            </a:r>
            <a:r>
              <a:rPr lang="en-US" altLang="ko-KR" baseline="300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[3]</a:t>
            </a:r>
            <a:endParaRPr kumimoji="0" lang="ko-KR" altLang="en-US" sz="1800" b="0" i="0" u="none" strike="noStrike" kern="1200" cap="none" spc="0" normalizeH="0" baseline="30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서울남산체 M" panose="02020503020101020101" pitchFamily="18" charset="-127"/>
              <a:ea typeface="서울남산체 M" panose="020205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9304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3.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본론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B" panose="02020503020101020101" pitchFamily="18" charset="-127"/>
                <a:ea typeface="서울남산체 B" panose="02020503020101020101" pitchFamily="18" charset="-127"/>
                <a:cs typeface="+mj-cs"/>
              </a:rPr>
              <a:t> 3.3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B" panose="02020503020101020101" pitchFamily="18" charset="-127"/>
                <a:ea typeface="서울남산체 B" panose="02020503020101020101" pitchFamily="18" charset="-127"/>
                <a:cs typeface="+mj-cs"/>
              </a:rPr>
              <a:t>LowMC</a:t>
            </a:r>
            <a:endParaRPr lang="ko-KR" altLang="en-US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텍스트 개체 틀 2">
                <a:extLst>
                  <a:ext uri="{FF2B5EF4-FFF2-40B4-BE49-F238E27FC236}">
                    <a16:creationId xmlns:a16="http://schemas.microsoft.com/office/drawing/2014/main" id="{1C3E8125-032B-4CF2-4FBA-49CA616043E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93766" y="3049404"/>
                <a:ext cx="8772011" cy="300543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ct val="150000"/>
                  </a:lnSpc>
                  <a:buFontTx/>
                  <a:buChar char="-"/>
                  <a:defRPr/>
                </a:pP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라운드키 생성 단계에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PLU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분해가 적용</a:t>
                </a:r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  <a:p>
                <a:pPr lvl="0">
                  <a:lnSpc>
                    <a:spcPct val="150000"/>
                  </a:lnSpc>
                  <a:buFontTx/>
                  <a:buChar char="-"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𝑟𝑘</m:t>
                        </m:r>
                      </m:e>
                      <m:sub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서울남산체 L" panose="02020503020101020101" pitchFamily="18" charset="-127"/>
                      </a:rPr>
                      <m:t>𝑖</m:t>
                    </m:r>
                  </m:oMath>
                </a14:m>
                <a:r>
                  <a:rPr lang="en-US" altLang="ko-KR" sz="16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-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번째 라운드 키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)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𝐾𝑀</m:t>
                        </m:r>
                      </m:e>
                      <m:sub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다른 키 파생 의사 난수 행렬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) </a:t>
                </a:r>
                <a14:m>
                  <m:oMath xmlns:m="http://schemas.openxmlformats.org/officeDocument/2006/math">
                    <m:r>
                      <a:rPr lang="en-US" altLang="ko-KR" sz="180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</m:oMath>
                </a14:m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키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)</a:t>
                </a:r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  <a:p>
                <a:pPr lvl="0">
                  <a:lnSpc>
                    <a:spcPct val="150000"/>
                  </a:lnSpc>
                  <a:buFontTx/>
                  <a:buChar char="-"/>
                  <a:defRPr/>
                </a:pPr>
                <a:r>
                  <a:rPr lang="en-US" altLang="ko-KR" sz="1800" dirty="0">
                    <a:solidFill>
                      <a:prstClr val="black"/>
                    </a:solidFill>
                    <a:latin typeface="SeoulNamsan M" panose="02020603020101020101" pitchFamily="18" charset="-127"/>
                    <a:ea typeface="SeoulNamsan M" panose="02020603020101020101" pitchFamily="18" charset="-127"/>
                  </a:rPr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𝐾𝑀</m:t>
                        </m:r>
                      </m:e>
                      <m:sub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의 </a:t>
                </a:r>
                <a:r>
                  <a:rPr lang="ko-KR" altLang="en-US" sz="1800" dirty="0" err="1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역행렬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존재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서울남산체 L" panose="02020503020101020101" pitchFamily="18" charset="-127"/>
                      </a:rPr>
                      <m:t>𝑘</m:t>
                    </m:r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서울남산체 L" panose="02020503020101020101" pitchFamily="18" charset="-127"/>
                      </a:rPr>
                      <m:t>=</m:t>
                    </m:r>
                    <m:sSub>
                      <m:sSubPr>
                        <m:ctrlP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𝑟𝑘</m:t>
                        </m:r>
                      </m:e>
                      <m:sub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𝑖</m:t>
                        </m:r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−1</m:t>
                        </m:r>
                      </m:sub>
                    </m:sSub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𝐾𝑀</m:t>
                        </m:r>
                      </m:e>
                      <m:sub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altLang="ko-KR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bSup>
                    <m:r>
                      <a:rPr lang="ko-KR" altLang="en-US" sz="1800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로 표현 가능 →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𝑟𝑘</m:t>
                        </m:r>
                      </m:e>
                      <m:sub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𝑖</m:t>
                        </m:r>
                      </m:sub>
                    </m:sSub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서울남산체 L" panose="02020503020101020101" pitchFamily="18" charset="-127"/>
                      </a:rPr>
                      <m:t>=</m:t>
                    </m:r>
                    <m:sSub>
                      <m:sSubPr>
                        <m:ctrlP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𝐾𝑀</m:t>
                        </m:r>
                      </m:e>
                      <m:sub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𝑖</m:t>
                        </m:r>
                      </m:sub>
                    </m:sSub>
                    <m:r>
                      <a:rPr lang="en-US" altLang="ko-KR" sz="180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𝐾𝑀</m:t>
                        </m:r>
                      </m:e>
                      <m:sub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bSup>
                    <m:r>
                      <a:rPr lang="en-US" altLang="ko-KR" sz="18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𝑟𝑘</m:t>
                        </m:r>
                      </m:e>
                      <m:sub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𝑖</m:t>
                        </m:r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−1</m:t>
                        </m:r>
                      </m:sub>
                    </m:sSub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서울남산체 L" panose="02020503020101020101" pitchFamily="18" charset="-127"/>
                      </a:rPr>
                      <m:t>)</m:t>
                    </m:r>
                  </m:oMath>
                </a14:m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  <a:p>
                <a:pPr lvl="0">
                  <a:lnSpc>
                    <a:spcPct val="150000"/>
                  </a:lnSpc>
                  <a:buFontTx/>
                  <a:buChar char="-"/>
                  <a:defRPr/>
                </a:pP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두 행렬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𝐾𝑀</m:t>
                        </m:r>
                      </m:e>
                      <m:sub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서울남산체 L" panose="02020503020101020101" pitchFamily="18" charset="-127"/>
                          </a:rPr>
                          <m:t>𝑖</m:t>
                        </m:r>
                      </m:sub>
                    </m:sSub>
                    <m:r>
                      <a:rPr lang="en-US" altLang="ko-KR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서울남산체 L" panose="02020503020101020101" pitchFamily="18" charset="-127"/>
                      </a:rPr>
                      <m:t>,</m:t>
                    </m:r>
                    <m:sSubSup>
                      <m:sSubSupPr>
                        <m:ctrlP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𝐾𝑀</m:t>
                        </m:r>
                      </m:e>
                      <m:sub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  <m:sup>
                        <m:r>
                          <a:rPr lang="en-US" altLang="ko-KR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)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에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PLU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분해 적용 및 계산 → 불필요한 행렬 곱 </a:t>
                </a:r>
                <a:r>
                  <a:rPr lang="en-US" altLang="ko-KR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&amp;</a:t>
                </a:r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와이어 줄임</a:t>
                </a:r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  <a:p>
                <a:pPr marL="0" lvl="0" indent="0">
                  <a:lnSpc>
                    <a:spcPct val="150000"/>
                  </a:lnSpc>
                  <a:buNone/>
                  <a:defRPr/>
                </a:pPr>
                <a14:m>
                  <m:oMath xmlns:m="http://schemas.openxmlformats.org/officeDocument/2006/math">
                    <m:r>
                      <a:rPr lang="ko-KR" altLang="en-US" sz="180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서울남산체 L" panose="02020503020101020101" pitchFamily="18" charset="-127"/>
                      </a:rPr>
                      <m:t>⟹</m:t>
                    </m:r>
                  </m:oMath>
                </a14:m>
                <a:r>
                  <a:rPr lang="ko-KR" altLang="en-US" sz="1800" dirty="0">
                    <a:solidFill>
                      <a:prstClr val="black"/>
                    </a:solidFill>
                    <a:latin typeface="서울남산체 L" panose="02020503020101020101" pitchFamily="18" charset="-127"/>
                    <a:ea typeface="서울남산체 L" panose="02020503020101020101" pitchFamily="18" charset="-127"/>
                  </a:rPr>
                  <a:t> 회로 너비 줄임</a:t>
                </a:r>
                <a:endParaRPr lang="en-US" altLang="ko-KR" sz="1800" dirty="0">
                  <a:solidFill>
                    <a:prstClr val="black"/>
                  </a:solidFill>
                  <a:latin typeface="서울남산체 L" panose="02020503020101020101" pitchFamily="18" charset="-127"/>
                  <a:ea typeface="서울남산체 L" panose="02020503020101020101" pitchFamily="18" charset="-127"/>
                </a:endParaRPr>
              </a:p>
            </p:txBody>
          </p:sp>
        </mc:Choice>
        <mc:Fallback xmlns="">
          <p:sp>
            <p:nvSpPr>
              <p:cNvPr id="4" name="텍스트 개체 틀 2">
                <a:extLst>
                  <a:ext uri="{FF2B5EF4-FFF2-40B4-BE49-F238E27FC236}">
                    <a16:creationId xmlns:a16="http://schemas.microsoft.com/office/drawing/2014/main" id="{1C3E8125-032B-4CF2-4FBA-49CA616043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3766" y="3049404"/>
                <a:ext cx="8772011" cy="3005438"/>
              </a:xfrm>
              <a:prstGeom prst="rect">
                <a:avLst/>
              </a:prstGeom>
              <a:blipFill>
                <a:blip r:embed="rId3"/>
                <a:stretch>
                  <a:fillRect l="-434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E6A3B756-3BA5-E530-0BDD-807FFC0FF117}"/>
              </a:ext>
            </a:extLst>
          </p:cNvPr>
          <p:cNvSpPr txBox="1">
            <a:spLocks/>
          </p:cNvSpPr>
          <p:nvPr/>
        </p:nvSpPr>
        <p:spPr>
          <a:xfrm>
            <a:off x="843864" y="1044104"/>
            <a:ext cx="10504268" cy="1261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50000"/>
              </a:lnSpc>
              <a:buFontTx/>
              <a:buChar char="-"/>
              <a:defRPr/>
            </a:pP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다자간 계산</a:t>
            </a:r>
            <a:r>
              <a:rPr lang="en-US" altLang="ko-KR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(MPC), </a:t>
            </a: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완전 동형 암호화</a:t>
            </a:r>
            <a:r>
              <a:rPr lang="en-US" altLang="ko-KR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(FHE),</a:t>
            </a: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</a:t>
            </a:r>
            <a:r>
              <a:rPr lang="ko-KR" altLang="en-US" sz="1800" dirty="0" err="1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영지식</a:t>
            </a: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 증명의 실제 인스턴스화에 최적화되어 있는 블록 암호</a:t>
            </a:r>
            <a:endParaRPr lang="en-US" altLang="ko-KR" sz="1800" dirty="0">
              <a:solidFill>
                <a:prstClr val="black"/>
              </a:solidFill>
              <a:latin typeface="서울남산체 L" panose="02020503020101020101" pitchFamily="18" charset="-127"/>
              <a:ea typeface="서울남산체 L" panose="02020503020101020101" pitchFamily="18" charset="-127"/>
            </a:endParaRPr>
          </a:p>
          <a:p>
            <a:pPr lvl="0">
              <a:lnSpc>
                <a:spcPct val="150000"/>
              </a:lnSpc>
              <a:buFontTx/>
              <a:buChar char="-"/>
              <a:defRPr/>
            </a:pPr>
            <a:r>
              <a:rPr lang="en-US" altLang="ko-KR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NIST</a:t>
            </a: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의 양자 내성 암호 표준화 프로젝트에 제출된 서명 알고리즘 </a:t>
            </a:r>
            <a:r>
              <a:rPr lang="en-US" altLang="ko-KR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Picnic</a:t>
            </a:r>
            <a:r>
              <a:rPr lang="ko-KR" altLang="en-US" sz="1800" dirty="0">
                <a:solidFill>
                  <a:prstClr val="black"/>
                </a:solidFill>
                <a:latin typeface="서울남산체 L" panose="02020503020101020101" pitchFamily="18" charset="-127"/>
                <a:ea typeface="서울남산체 L" panose="02020503020101020101" pitchFamily="18" charset="-127"/>
              </a:rPr>
              <a:t>에 사용됨</a:t>
            </a:r>
            <a:endParaRPr lang="en-US" altLang="ko-KR" sz="1800" dirty="0">
              <a:solidFill>
                <a:prstClr val="black"/>
              </a:solidFill>
              <a:latin typeface="서울남산체 L" panose="02020503020101020101" pitchFamily="18" charset="-127"/>
              <a:ea typeface="서울남산체 L" panose="02020503020101020101" pitchFamily="18" charset="-127"/>
            </a:endParaRPr>
          </a:p>
        </p:txBody>
      </p:sp>
      <p:sp>
        <p:nvSpPr>
          <p:cNvPr id="7" name="사각형: 둥근 모서리 2">
            <a:extLst>
              <a:ext uri="{FF2B5EF4-FFF2-40B4-BE49-F238E27FC236}">
                <a16:creationId xmlns:a16="http://schemas.microsoft.com/office/drawing/2014/main" id="{EEC99E7A-E4F6-5C0D-5E24-6CBA5A3D1A16}"/>
              </a:ext>
            </a:extLst>
          </p:cNvPr>
          <p:cNvSpPr/>
          <p:nvPr/>
        </p:nvSpPr>
        <p:spPr>
          <a:xfrm>
            <a:off x="1093766" y="2734905"/>
            <a:ext cx="1797369" cy="338400"/>
          </a:xfrm>
          <a:prstGeom prst="roundRect">
            <a:avLst>
              <a:gd name="adj" fmla="val 4630"/>
            </a:avLst>
          </a:prstGeom>
          <a:solidFill>
            <a:srgbClr val="00B0F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CBD8F9-7461-7EB6-C9E3-5A4586CE662B}"/>
              </a:ext>
            </a:extLst>
          </p:cNvPr>
          <p:cNvSpPr txBox="1"/>
          <p:nvPr/>
        </p:nvSpPr>
        <p:spPr>
          <a:xfrm>
            <a:off x="1093767" y="2735785"/>
            <a:ext cx="17973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  <a:cs typeface="+mn-cs"/>
              </a:rPr>
              <a:t>Jaques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  <a:cs typeface="+mn-cs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et al.</a:t>
            </a:r>
            <a:r>
              <a:rPr lang="en-US" altLang="ko-KR" baseline="300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[2]</a:t>
            </a:r>
            <a:endParaRPr kumimoji="0" lang="ko-KR" altLang="en-US" sz="1800" b="0" i="0" u="none" strike="noStrike" kern="1200" cap="none" spc="0" normalizeH="0" baseline="30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서울남산체 M" panose="02020503020101020101" pitchFamily="18" charset="-127"/>
              <a:ea typeface="서울남산체 M" panose="020205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3747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4.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결론</a:t>
            </a:r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5AF17EA1-D277-4C68-8060-EFACD386BF45}"/>
              </a:ext>
            </a:extLst>
          </p:cNvPr>
          <p:cNvSpPr txBox="1">
            <a:spLocks/>
          </p:cNvSpPr>
          <p:nvPr/>
        </p:nvSpPr>
        <p:spPr>
          <a:xfrm>
            <a:off x="656895" y="2641120"/>
            <a:ext cx="11065004" cy="15577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+mj-lt"/>
              <a:buAutoNum type="arabicPeriod" startAt="2"/>
              <a:defRPr/>
            </a:pPr>
            <a:r>
              <a:rPr kumimoji="0" lang="en-US" altLang="ko-KR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PLU </a:t>
            </a: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분해는 보통 대칭키에 적용되는 경우가 많기에 가장 대표적인 </a:t>
            </a:r>
            <a:r>
              <a:rPr kumimoji="0" lang="ko-KR" alt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대칭키</a:t>
            </a: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 암호 알고리즘인 </a:t>
            </a:r>
            <a:r>
              <a:rPr kumimoji="0" lang="en-US" altLang="ko-KR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AES</a:t>
            </a:r>
            <a:r>
              <a:rPr kumimoji="0" lang="ko-KR" alt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를</a:t>
            </a: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 최적화한 사례가 가장 많았음</a:t>
            </a:r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59FF0183-CF34-4CB5-8BDF-95495E51E3DC}"/>
              </a:ext>
            </a:extLst>
          </p:cNvPr>
          <p:cNvSpPr txBox="1">
            <a:spLocks/>
          </p:cNvSpPr>
          <p:nvPr/>
        </p:nvSpPr>
        <p:spPr>
          <a:xfrm>
            <a:off x="656895" y="1403734"/>
            <a:ext cx="10425550" cy="12373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defTabSz="914400" rtl="0" eaLnBrk="1" fontAlgn="auto" latinLnBrk="1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altLang="ko-KR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AES, SHA-256, </a:t>
            </a:r>
            <a:r>
              <a:rPr lang="en-US" altLang="ko-KR" sz="2200" dirty="0" err="1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LowMC</a:t>
            </a:r>
            <a:r>
              <a:rPr lang="ko-KR" altLang="en-US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의 양자 회로 구현에 </a:t>
            </a:r>
            <a:r>
              <a:rPr lang="en-US" altLang="ko-KR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PLU </a:t>
            </a:r>
            <a:r>
              <a:rPr lang="ko-KR" altLang="en-US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분해를 적용한 사례를 살펴보았음</a:t>
            </a:r>
            <a:endParaRPr kumimoji="0" lang="en-US" altLang="ko-KR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서울남산체 M" panose="02020503020101020101" pitchFamily="18" charset="-127"/>
              <a:ea typeface="서울남산체 M" panose="02020503020101020101" pitchFamily="18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60C130-C56C-99A7-B279-9808418B4260}"/>
              </a:ext>
            </a:extLst>
          </p:cNvPr>
          <p:cNvSpPr txBox="1">
            <a:spLocks/>
          </p:cNvSpPr>
          <p:nvPr/>
        </p:nvSpPr>
        <p:spPr>
          <a:xfrm>
            <a:off x="656895" y="4361586"/>
            <a:ext cx="10878210" cy="15577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+mj-lt"/>
              <a:buAutoNum type="arabicPeriod" startAt="3"/>
              <a:defRPr/>
            </a:pPr>
            <a:r>
              <a:rPr kumimoji="0" lang="en-US" altLang="ko-KR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PLU</a:t>
            </a: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 분해 외에도 다양한 선형행렬 최적화 방법 적용하면</a:t>
            </a:r>
            <a:r>
              <a:rPr lang="en-US" altLang="ko-KR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 </a:t>
            </a:r>
            <a:r>
              <a:rPr lang="ko-KR" altLang="en-US" sz="2200" dirty="0">
                <a:solidFill>
                  <a:prstClr val="black"/>
                </a:solidFill>
                <a:latin typeface="서울남산체 M" panose="02020503020101020101" pitchFamily="18" charset="-127"/>
                <a:ea typeface="서울남산체 M" panose="02020503020101020101" pitchFamily="18" charset="-127"/>
              </a:rPr>
              <a:t>경량 블록 암호 회로 최적화에도 도움이 될 것</a:t>
            </a: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서울남산체 M" panose="02020503020101020101" pitchFamily="18" charset="-127"/>
                <a:ea typeface="서울남산체 M" panose="02020503020101020101" pitchFamily="18" charset="-127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326764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499981"/>
      </p:ext>
    </p:extLst>
  </p:cSld>
  <p:clrMapOvr>
    <a:masterClrMapping/>
  </p:clrMapOvr>
</p:sld>
</file>

<file path=ppt/theme/theme1.xml><?xml version="1.0" encoding="utf-8"?>
<a:theme xmlns:a="http://schemas.openxmlformats.org/drawingml/2006/main" name="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4502</TotalTime>
  <Words>743</Words>
  <Application>Microsoft Macintosh PowerPoint</Application>
  <PresentationFormat>와이드스크린</PresentationFormat>
  <Paragraphs>100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9</vt:i4>
      </vt:variant>
    </vt:vector>
  </HeadingPairs>
  <TitlesOfParts>
    <vt:vector size="21" baseType="lpstr">
      <vt:lpstr>서울남산체 EB</vt:lpstr>
      <vt:lpstr>서울남산체 B</vt:lpstr>
      <vt:lpstr>SeoulNamsan L</vt:lpstr>
      <vt:lpstr>서울남산체 L</vt:lpstr>
      <vt:lpstr>Cambria Math</vt:lpstr>
      <vt:lpstr>Arial</vt:lpstr>
      <vt:lpstr>SeoulNamsan M</vt:lpstr>
      <vt:lpstr>서울남산체 M</vt:lpstr>
      <vt:lpstr>맑은 고딕</vt:lpstr>
      <vt:lpstr>제목 테마</vt:lpstr>
      <vt:lpstr>1_제목 테마</vt:lpstr>
      <vt:lpstr>2_제목 테마</vt:lpstr>
      <vt:lpstr>PLU 분해를 적용한 양자 회로 최적화 사례 연구</vt:lpstr>
      <vt:lpstr>1. 서론</vt:lpstr>
      <vt:lpstr>2. 관련 연구 2.1 PLU 분해</vt:lpstr>
      <vt:lpstr>2. 관련 연구 2.2 양자 게이트</vt:lpstr>
      <vt:lpstr>3. 본론 3.1 AES</vt:lpstr>
      <vt:lpstr>3. 본론 3.2 SHA-256</vt:lpstr>
      <vt:lpstr>3. 본론 3.3 LowMC</vt:lpstr>
      <vt:lpstr>4. 결론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HD</dc:creator>
  <cp:lastModifiedBy>양유진</cp:lastModifiedBy>
  <cp:revision>170</cp:revision>
  <dcterms:created xsi:type="dcterms:W3CDTF">2019-03-05T04:29:07Z</dcterms:created>
  <dcterms:modified xsi:type="dcterms:W3CDTF">2022-10-17T05:59:03Z</dcterms:modified>
</cp:coreProperties>
</file>

<file path=docProps/thumbnail.jpeg>
</file>